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424" r:id="rId2"/>
    <p:sldId id="1300" r:id="rId3"/>
    <p:sldId id="1359" r:id="rId4"/>
    <p:sldId id="1360" r:id="rId5"/>
    <p:sldId id="1492" r:id="rId6"/>
    <p:sldId id="1351" r:id="rId7"/>
    <p:sldId id="1347" r:id="rId8"/>
    <p:sldId id="1348" r:id="rId9"/>
    <p:sldId id="1517" r:id="rId10"/>
    <p:sldId id="1527" r:id="rId11"/>
    <p:sldId id="1518" r:id="rId12"/>
    <p:sldId id="1519" r:id="rId13"/>
    <p:sldId id="1495" r:id="rId14"/>
    <p:sldId id="1528" r:id="rId15"/>
    <p:sldId id="1529" r:id="rId16"/>
    <p:sldId id="1530" r:id="rId17"/>
    <p:sldId id="1496" r:id="rId18"/>
    <p:sldId id="1497" r:id="rId19"/>
    <p:sldId id="1520" r:id="rId20"/>
    <p:sldId id="1531" r:id="rId21"/>
    <p:sldId id="1532" r:id="rId22"/>
    <p:sldId id="1522" r:id="rId23"/>
    <p:sldId id="1523" r:id="rId24"/>
    <p:sldId id="1503" r:id="rId25"/>
    <p:sldId id="1393" r:id="rId26"/>
    <p:sldId id="1328" r:id="rId27"/>
    <p:sldId id="737" r:id="rId28"/>
    <p:sldId id="790" r:id="rId29"/>
    <p:sldId id="1362" r:id="rId30"/>
    <p:sldId id="264" r:id="rId31"/>
    <p:sldId id="1288" r:id="rId32"/>
    <p:sldId id="1367" r:id="rId33"/>
    <p:sldId id="1368" r:id="rId34"/>
    <p:sldId id="1371" r:id="rId35"/>
    <p:sldId id="1369" r:id="rId36"/>
    <p:sldId id="1370" r:id="rId37"/>
    <p:sldId id="1372" r:id="rId38"/>
    <p:sldId id="1373" r:id="rId39"/>
    <p:sldId id="1374" r:id="rId40"/>
    <p:sldId id="1375" r:id="rId41"/>
    <p:sldId id="1376" r:id="rId42"/>
    <p:sldId id="1377" r:id="rId43"/>
    <p:sldId id="1524" r:id="rId44"/>
    <p:sldId id="1525" r:id="rId45"/>
    <p:sldId id="1381" r:id="rId46"/>
    <p:sldId id="1428" r:id="rId47"/>
    <p:sldId id="1430" r:id="rId48"/>
    <p:sldId id="1431" r:id="rId49"/>
    <p:sldId id="1434" r:id="rId50"/>
    <p:sldId id="1526" r:id="rId51"/>
    <p:sldId id="1439" r:id="rId52"/>
    <p:sldId id="1435" r:id="rId53"/>
    <p:sldId id="1440" r:id="rId54"/>
    <p:sldId id="1382" r:id="rId55"/>
    <p:sldId id="1383" r:id="rId56"/>
    <p:sldId id="1384" r:id="rId57"/>
    <p:sldId id="766" r:id="rId5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0" clrIdx="0">
    <p:extLst>
      <p:ext uri="{19B8F6BF-5375-455C-9EA6-DF929625EA0E}">
        <p15:presenceInfo xmlns:p15="http://schemas.microsoft.com/office/powerpoint/2012/main" userId="User" providerId="None"/>
      </p:ext>
    </p:extLst>
  </p:cmAuthor>
  <p:cmAuthor id="2" name="BPM-20-3" initials="B" lastIdx="1" clrIdx="1">
    <p:extLst>
      <p:ext uri="{19B8F6BF-5375-455C-9EA6-DF929625EA0E}">
        <p15:presenceInfo xmlns:p15="http://schemas.microsoft.com/office/powerpoint/2012/main" userId="BPM-20-3"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autoAdjust="0"/>
    <p:restoredTop sz="94660"/>
  </p:normalViewPr>
  <p:slideViewPr>
    <p:cSldViewPr>
      <p:cViewPr varScale="1">
        <p:scale>
          <a:sx n="82" d="100"/>
          <a:sy n="82" d="100"/>
        </p:scale>
        <p:origin x="1493"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7632D65-8CFA-4BBF-AE70-26BA863A84F2}" type="datetimeFigureOut">
              <a:rPr lang="en-MY" smtClean="0"/>
              <a:t>23/11/2023</a:t>
            </a:fld>
            <a:endParaRPr lang="en-MY"/>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BFEEF69-8B13-48B0-ACFE-BB8F74DC08DC}" type="slidenum">
              <a:rPr lang="en-MY" smtClean="0"/>
              <a:t>‹#›</a:t>
            </a:fld>
            <a:endParaRPr lang="en-MY"/>
          </a:p>
        </p:txBody>
      </p:sp>
    </p:spTree>
    <p:extLst>
      <p:ext uri="{BB962C8B-B14F-4D97-AF65-F5344CB8AC3E}">
        <p14:creationId xmlns:p14="http://schemas.microsoft.com/office/powerpoint/2010/main" val="2941100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M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MY"/>
          </a:p>
        </p:txBody>
      </p:sp>
      <p:sp>
        <p:nvSpPr>
          <p:cNvPr id="4" name="Date Placeholder 3"/>
          <p:cNvSpPr>
            <a:spLocks noGrp="1"/>
          </p:cNvSpPr>
          <p:nvPr>
            <p:ph type="dt" sz="half" idx="10"/>
          </p:nvPr>
        </p:nvSpPr>
        <p:spPr/>
        <p:txBody>
          <a:bodyPr/>
          <a:lstStyle/>
          <a:p>
            <a:fld id="{2B843514-9935-44C3-88FF-67FA71AB1CD7}" type="datetimeFigureOut">
              <a:rPr lang="en-MY" smtClean="0"/>
              <a:t>23/11/2023</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D0AF379A-E1F2-4C26-A7FB-F1DAFF38FDE8}" type="slidenum">
              <a:rPr lang="en-MY" smtClean="0"/>
              <a:t>‹#›</a:t>
            </a:fld>
            <a:endParaRPr lang="en-MY"/>
          </a:p>
        </p:txBody>
      </p:sp>
    </p:spTree>
    <p:extLst>
      <p:ext uri="{BB962C8B-B14F-4D97-AF65-F5344CB8AC3E}">
        <p14:creationId xmlns:p14="http://schemas.microsoft.com/office/powerpoint/2010/main" val="4123766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2B843514-9935-44C3-88FF-67FA71AB1CD7}" type="datetimeFigureOut">
              <a:rPr lang="en-MY" smtClean="0"/>
              <a:t>23/11/2023</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D0AF379A-E1F2-4C26-A7FB-F1DAFF38FDE8}" type="slidenum">
              <a:rPr lang="en-MY" smtClean="0"/>
              <a:t>‹#›</a:t>
            </a:fld>
            <a:endParaRPr lang="en-MY"/>
          </a:p>
        </p:txBody>
      </p:sp>
    </p:spTree>
    <p:extLst>
      <p:ext uri="{BB962C8B-B14F-4D97-AF65-F5344CB8AC3E}">
        <p14:creationId xmlns:p14="http://schemas.microsoft.com/office/powerpoint/2010/main" val="254461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M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2B843514-9935-44C3-88FF-67FA71AB1CD7}" type="datetimeFigureOut">
              <a:rPr lang="en-MY" smtClean="0"/>
              <a:t>23/11/2023</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D0AF379A-E1F2-4C26-A7FB-F1DAFF38FDE8}" type="slidenum">
              <a:rPr lang="en-MY" smtClean="0"/>
              <a:t>‹#›</a:t>
            </a:fld>
            <a:endParaRPr lang="en-MY"/>
          </a:p>
        </p:txBody>
      </p:sp>
    </p:spTree>
    <p:extLst>
      <p:ext uri="{BB962C8B-B14F-4D97-AF65-F5344CB8AC3E}">
        <p14:creationId xmlns:p14="http://schemas.microsoft.com/office/powerpoint/2010/main" val="1227575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2B843514-9935-44C3-88FF-67FA71AB1CD7}" type="datetimeFigureOut">
              <a:rPr lang="en-MY" smtClean="0"/>
              <a:t>23/11/2023</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D0AF379A-E1F2-4C26-A7FB-F1DAFF38FDE8}" type="slidenum">
              <a:rPr lang="en-MY" smtClean="0"/>
              <a:t>‹#›</a:t>
            </a:fld>
            <a:endParaRPr lang="en-MY"/>
          </a:p>
        </p:txBody>
      </p:sp>
    </p:spTree>
    <p:extLst>
      <p:ext uri="{BB962C8B-B14F-4D97-AF65-F5344CB8AC3E}">
        <p14:creationId xmlns:p14="http://schemas.microsoft.com/office/powerpoint/2010/main" val="1916660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M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43514-9935-44C3-88FF-67FA71AB1CD7}" type="datetimeFigureOut">
              <a:rPr lang="en-MY" smtClean="0"/>
              <a:t>23/11/2023</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D0AF379A-E1F2-4C26-A7FB-F1DAFF38FDE8}" type="slidenum">
              <a:rPr lang="en-MY" smtClean="0"/>
              <a:t>‹#›</a:t>
            </a:fld>
            <a:endParaRPr lang="en-MY"/>
          </a:p>
        </p:txBody>
      </p:sp>
    </p:spTree>
    <p:extLst>
      <p:ext uri="{BB962C8B-B14F-4D97-AF65-F5344CB8AC3E}">
        <p14:creationId xmlns:p14="http://schemas.microsoft.com/office/powerpoint/2010/main" val="2038150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p:cNvSpPr>
            <a:spLocks noGrp="1"/>
          </p:cNvSpPr>
          <p:nvPr>
            <p:ph type="dt" sz="half" idx="10"/>
          </p:nvPr>
        </p:nvSpPr>
        <p:spPr/>
        <p:txBody>
          <a:bodyPr/>
          <a:lstStyle/>
          <a:p>
            <a:fld id="{2B843514-9935-44C3-88FF-67FA71AB1CD7}" type="datetimeFigureOut">
              <a:rPr lang="en-MY" smtClean="0"/>
              <a:t>23/11/2023</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D0AF379A-E1F2-4C26-A7FB-F1DAFF38FDE8}" type="slidenum">
              <a:rPr lang="en-MY" smtClean="0"/>
              <a:t>‹#›</a:t>
            </a:fld>
            <a:endParaRPr lang="en-MY"/>
          </a:p>
        </p:txBody>
      </p:sp>
    </p:spTree>
    <p:extLst>
      <p:ext uri="{BB962C8B-B14F-4D97-AF65-F5344CB8AC3E}">
        <p14:creationId xmlns:p14="http://schemas.microsoft.com/office/powerpoint/2010/main" val="3269806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M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p:cNvSpPr>
            <a:spLocks noGrp="1"/>
          </p:cNvSpPr>
          <p:nvPr>
            <p:ph type="dt" sz="half" idx="10"/>
          </p:nvPr>
        </p:nvSpPr>
        <p:spPr/>
        <p:txBody>
          <a:bodyPr/>
          <a:lstStyle/>
          <a:p>
            <a:fld id="{2B843514-9935-44C3-88FF-67FA71AB1CD7}" type="datetimeFigureOut">
              <a:rPr lang="en-MY" smtClean="0"/>
              <a:t>23/11/2023</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D0AF379A-E1F2-4C26-A7FB-F1DAFF38FDE8}" type="slidenum">
              <a:rPr lang="en-MY" smtClean="0"/>
              <a:t>‹#›</a:t>
            </a:fld>
            <a:endParaRPr lang="en-MY"/>
          </a:p>
        </p:txBody>
      </p:sp>
    </p:spTree>
    <p:extLst>
      <p:ext uri="{BB962C8B-B14F-4D97-AF65-F5344CB8AC3E}">
        <p14:creationId xmlns:p14="http://schemas.microsoft.com/office/powerpoint/2010/main" val="3513637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Date Placeholder 2"/>
          <p:cNvSpPr>
            <a:spLocks noGrp="1"/>
          </p:cNvSpPr>
          <p:nvPr>
            <p:ph type="dt" sz="half" idx="10"/>
          </p:nvPr>
        </p:nvSpPr>
        <p:spPr/>
        <p:txBody>
          <a:bodyPr/>
          <a:lstStyle/>
          <a:p>
            <a:fld id="{2B843514-9935-44C3-88FF-67FA71AB1CD7}" type="datetimeFigureOut">
              <a:rPr lang="en-MY" smtClean="0"/>
              <a:t>23/11/2023</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D0AF379A-E1F2-4C26-A7FB-F1DAFF38FDE8}" type="slidenum">
              <a:rPr lang="en-MY" smtClean="0"/>
              <a:t>‹#›</a:t>
            </a:fld>
            <a:endParaRPr lang="en-MY"/>
          </a:p>
        </p:txBody>
      </p:sp>
    </p:spTree>
    <p:extLst>
      <p:ext uri="{BB962C8B-B14F-4D97-AF65-F5344CB8AC3E}">
        <p14:creationId xmlns:p14="http://schemas.microsoft.com/office/powerpoint/2010/main" val="1574300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43514-9935-44C3-88FF-67FA71AB1CD7}" type="datetimeFigureOut">
              <a:rPr lang="en-MY" smtClean="0"/>
              <a:t>23/11/2023</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D0AF379A-E1F2-4C26-A7FB-F1DAFF38FDE8}" type="slidenum">
              <a:rPr lang="en-MY" smtClean="0"/>
              <a:t>‹#›</a:t>
            </a:fld>
            <a:endParaRPr lang="en-MY"/>
          </a:p>
        </p:txBody>
      </p:sp>
    </p:spTree>
    <p:extLst>
      <p:ext uri="{BB962C8B-B14F-4D97-AF65-F5344CB8AC3E}">
        <p14:creationId xmlns:p14="http://schemas.microsoft.com/office/powerpoint/2010/main" val="4082451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M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43514-9935-44C3-88FF-67FA71AB1CD7}" type="datetimeFigureOut">
              <a:rPr lang="en-MY" smtClean="0"/>
              <a:t>23/11/2023</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D0AF379A-E1F2-4C26-A7FB-F1DAFF38FDE8}" type="slidenum">
              <a:rPr lang="en-MY" smtClean="0"/>
              <a:t>‹#›</a:t>
            </a:fld>
            <a:endParaRPr lang="en-MY"/>
          </a:p>
        </p:txBody>
      </p:sp>
    </p:spTree>
    <p:extLst>
      <p:ext uri="{BB962C8B-B14F-4D97-AF65-F5344CB8AC3E}">
        <p14:creationId xmlns:p14="http://schemas.microsoft.com/office/powerpoint/2010/main" val="2955543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MY"/>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43514-9935-44C3-88FF-67FA71AB1CD7}" type="datetimeFigureOut">
              <a:rPr lang="en-MY" smtClean="0"/>
              <a:t>23/11/2023</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D0AF379A-E1F2-4C26-A7FB-F1DAFF38FDE8}" type="slidenum">
              <a:rPr lang="en-MY" smtClean="0"/>
              <a:t>‹#›</a:t>
            </a:fld>
            <a:endParaRPr lang="en-MY"/>
          </a:p>
        </p:txBody>
      </p:sp>
    </p:spTree>
    <p:extLst>
      <p:ext uri="{BB962C8B-B14F-4D97-AF65-F5344CB8AC3E}">
        <p14:creationId xmlns:p14="http://schemas.microsoft.com/office/powerpoint/2010/main" val="1716839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43514-9935-44C3-88FF-67FA71AB1CD7}" type="datetimeFigureOut">
              <a:rPr lang="en-MY" smtClean="0"/>
              <a:t>23/11/2023</a:t>
            </a:fld>
            <a:endParaRPr lang="en-MY"/>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AF379A-E1F2-4C26-A7FB-F1DAFF38FDE8}" type="slidenum">
              <a:rPr lang="en-MY" smtClean="0"/>
              <a:t>‹#›</a:t>
            </a:fld>
            <a:endParaRPr lang="en-MY"/>
          </a:p>
        </p:txBody>
      </p:sp>
    </p:spTree>
    <p:extLst>
      <p:ext uri="{BB962C8B-B14F-4D97-AF65-F5344CB8AC3E}">
        <p14:creationId xmlns:p14="http://schemas.microsoft.com/office/powerpoint/2010/main" val="4012303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7CB677-3691-4337-BDC3-F7DB45B89072}"/>
              </a:ext>
            </a:extLst>
          </p:cNvPr>
          <p:cNvSpPr/>
          <p:nvPr/>
        </p:nvSpPr>
        <p:spPr>
          <a:xfrm>
            <a:off x="4127350" y="4201236"/>
            <a:ext cx="3613001" cy="2055904"/>
          </a:xfrm>
          <a:prstGeom prst="rect">
            <a:avLst/>
          </a:prstGeom>
          <a:gradFill flip="none" rotWithShape="1">
            <a:gsLst>
              <a:gs pos="0">
                <a:schemeClr val="accent1">
                  <a:tint val="66000"/>
                  <a:satMod val="160000"/>
                </a:schemeClr>
              </a:gs>
              <a:gs pos="0">
                <a:schemeClr val="accent1">
                  <a:tint val="44500"/>
                  <a:satMod val="160000"/>
                </a:schemeClr>
              </a:gs>
              <a:gs pos="100000">
                <a:schemeClr val="accent1">
                  <a:tint val="23500"/>
                  <a:satMod val="160000"/>
                  <a:lumMod val="100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noFill/>
            </a:endParaRPr>
          </a:p>
        </p:txBody>
      </p:sp>
      <p:pic>
        <p:nvPicPr>
          <p:cNvPr id="8" name="Picture 7">
            <a:extLst>
              <a:ext uri="{FF2B5EF4-FFF2-40B4-BE49-F238E27FC236}">
                <a16:creationId xmlns:a16="http://schemas.microsoft.com/office/drawing/2014/main" id="{2E269ECD-857B-4AAC-9394-D9AF2530D3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0730" y="-27384"/>
            <a:ext cx="2707734" cy="640053"/>
          </a:xfrm>
          <a:prstGeom prst="rect">
            <a:avLst/>
          </a:prstGeom>
        </p:spPr>
      </p:pic>
      <p:pic>
        <p:nvPicPr>
          <p:cNvPr id="4" name="Picture 3">
            <a:extLst>
              <a:ext uri="{FF2B5EF4-FFF2-40B4-BE49-F238E27FC236}">
                <a16:creationId xmlns:a16="http://schemas.microsoft.com/office/drawing/2014/main" id="{238D38D3-30E2-4872-BA9C-5E740B9BD0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35371"/>
            <a:ext cx="1106998" cy="1335951"/>
          </a:xfrm>
          <a:prstGeom prst="rect">
            <a:avLst/>
          </a:prstGeom>
        </p:spPr>
      </p:pic>
      <p:pic>
        <p:nvPicPr>
          <p:cNvPr id="6" name="Picture 5">
            <a:extLst>
              <a:ext uri="{FF2B5EF4-FFF2-40B4-BE49-F238E27FC236}">
                <a16:creationId xmlns:a16="http://schemas.microsoft.com/office/drawing/2014/main" id="{6D21A86B-CAF4-41F6-BAE2-852A527A79FD}"/>
              </a:ext>
            </a:extLst>
          </p:cNvPr>
          <p:cNvPicPr>
            <a:picLocks noChangeAspect="1"/>
          </p:cNvPicPr>
          <p:nvPr/>
        </p:nvPicPr>
        <p:blipFill rotWithShape="1">
          <a:blip r:embed="rId4">
            <a:extLst>
              <a:ext uri="{28A0092B-C50C-407E-A947-70E740481C1C}">
                <a14:useLocalDpi xmlns:a14="http://schemas.microsoft.com/office/drawing/2010/main" val="0"/>
              </a:ext>
            </a:extLst>
          </a:blip>
          <a:srcRect l="7626" r="17886"/>
          <a:stretch/>
        </p:blipFill>
        <p:spPr>
          <a:xfrm>
            <a:off x="0" y="0"/>
            <a:ext cx="9180512" cy="6864809"/>
          </a:xfrm>
          <a:prstGeom prst="rect">
            <a:avLst/>
          </a:prstGeom>
        </p:spPr>
      </p:pic>
      <p:pic>
        <p:nvPicPr>
          <p:cNvPr id="9" name="Picture 8">
            <a:extLst>
              <a:ext uri="{FF2B5EF4-FFF2-40B4-BE49-F238E27FC236}">
                <a16:creationId xmlns:a16="http://schemas.microsoft.com/office/drawing/2014/main" id="{42EE4340-73D1-42EA-B16B-8DF746286E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2342" y="5229188"/>
            <a:ext cx="6641658" cy="1468361"/>
          </a:xfrm>
          <a:prstGeom prst="rect">
            <a:avLst/>
          </a:prstGeom>
        </p:spPr>
      </p:pic>
    </p:spTree>
    <p:extLst>
      <p:ext uri="{BB962C8B-B14F-4D97-AF65-F5344CB8AC3E}">
        <p14:creationId xmlns:p14="http://schemas.microsoft.com/office/powerpoint/2010/main" val="375514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80"/>
            <a:ext cx="9289032" cy="6912279"/>
            <a:chOff x="-36512" y="-54279"/>
            <a:chExt cx="9289032" cy="6813290"/>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 y="725701"/>
              <a:ext cx="9235330"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45151" y="107955"/>
            <a:ext cx="8136904" cy="830997"/>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IBRAH DAN PENGAJARAN DARIPADA KONFLIK YANG BERLAKU DI PALESTIN ADALAH;</a:t>
            </a:r>
          </a:p>
        </p:txBody>
      </p:sp>
      <p:sp>
        <p:nvSpPr>
          <p:cNvPr id="12" name="TextBox 11">
            <a:extLst>
              <a:ext uri="{FF2B5EF4-FFF2-40B4-BE49-F238E27FC236}">
                <a16:creationId xmlns:a16="http://schemas.microsoft.com/office/drawing/2014/main" id="{26D6781D-685B-4420-8C0F-E9F3A530D2D0}"/>
              </a:ext>
            </a:extLst>
          </p:cNvPr>
          <p:cNvSpPr txBox="1"/>
          <p:nvPr/>
        </p:nvSpPr>
        <p:spPr>
          <a:xfrm>
            <a:off x="2391220" y="2868311"/>
            <a:ext cx="5193345" cy="1200329"/>
          </a:xfrm>
          <a:prstGeom prst="rect">
            <a:avLst/>
          </a:prstGeom>
          <a:noFill/>
        </p:spPr>
        <p:txBody>
          <a:bodyPr wrap="none" rtlCol="0">
            <a:spAutoFit/>
          </a:bodyPr>
          <a:lstStyle/>
          <a:p>
            <a:r>
              <a:rPr lang="en-US" sz="2400" b="1" dirty="0">
                <a:latin typeface="Arial" pitchFamily="34" charset="0"/>
                <a:cs typeface="Arial" pitchFamily="34" charset="0"/>
              </a:rPr>
              <a:t>BERTAWAKALLAH DAN JANGAN </a:t>
            </a:r>
          </a:p>
          <a:p>
            <a:r>
              <a:rPr lang="en-US" sz="2400" b="1" dirty="0">
                <a:latin typeface="Arial" pitchFamily="34" charset="0"/>
                <a:cs typeface="Arial" pitchFamily="34" charset="0"/>
              </a:rPr>
              <a:t>SESEKALI BERPUTUS ASA DARI </a:t>
            </a:r>
          </a:p>
          <a:p>
            <a:r>
              <a:rPr lang="en-US" sz="2400" b="1" dirty="0">
                <a:latin typeface="Arial" pitchFamily="34" charset="0"/>
                <a:cs typeface="Arial" pitchFamily="34" charset="0"/>
              </a:rPr>
              <a:t>RAHMAT ALLAH SWT</a:t>
            </a:r>
          </a:p>
        </p:txBody>
      </p:sp>
      <p:pic>
        <p:nvPicPr>
          <p:cNvPr id="3" name="Picture 2">
            <a:extLst>
              <a:ext uri="{FF2B5EF4-FFF2-40B4-BE49-F238E27FC236}">
                <a16:creationId xmlns:a16="http://schemas.microsoft.com/office/drawing/2014/main" id="{037B5AC7-2D12-404D-95E7-8B6BC49B2E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1555"/>
          <a:stretch/>
        </p:blipFill>
        <p:spPr>
          <a:xfrm>
            <a:off x="755576" y="2492896"/>
            <a:ext cx="1596214" cy="2046499"/>
          </a:xfrm>
          <a:prstGeom prst="rect">
            <a:avLst/>
          </a:prstGeom>
          <a:effectLst>
            <a:outerShdw blurRad="50800" dist="50800" dir="5400000" algn="ctr" rotWithShape="0">
              <a:schemeClr val="bg1">
                <a:lumMod val="50000"/>
              </a:schemeClr>
            </a:outerShdw>
          </a:effectLst>
        </p:spPr>
      </p:pic>
    </p:spTree>
    <p:extLst>
      <p:ext uri="{BB962C8B-B14F-4D97-AF65-F5344CB8AC3E}">
        <p14:creationId xmlns:p14="http://schemas.microsoft.com/office/powerpoint/2010/main" val="497362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DA797E-E220-4ECD-B5B3-34784C9901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96166"/>
            <a:ext cx="9144000" cy="5661834"/>
          </a:xfrm>
          <a:prstGeom prst="rect">
            <a:avLst/>
          </a:prstGeom>
        </p:spPr>
      </p:pic>
      <p:sp>
        <p:nvSpPr>
          <p:cNvPr id="6" name="TextBox 5">
            <a:extLst>
              <a:ext uri="{FF2B5EF4-FFF2-40B4-BE49-F238E27FC236}">
                <a16:creationId xmlns:a16="http://schemas.microsoft.com/office/drawing/2014/main" id="{176CA40B-12CA-CD72-B755-FF280900325E}"/>
              </a:ext>
            </a:extLst>
          </p:cNvPr>
          <p:cNvSpPr txBox="1"/>
          <p:nvPr/>
        </p:nvSpPr>
        <p:spPr>
          <a:xfrm>
            <a:off x="755577" y="-40123"/>
            <a:ext cx="8352928" cy="830997"/>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BUANG SIKAP BERPUTUS ASA DARIPADA RAHMAT ALLAH SWT;</a:t>
            </a:r>
          </a:p>
        </p:txBody>
      </p:sp>
      <p:pic>
        <p:nvPicPr>
          <p:cNvPr id="3" name="Picture 2">
            <a:extLst>
              <a:ext uri="{FF2B5EF4-FFF2-40B4-BE49-F238E27FC236}">
                <a16:creationId xmlns:a16="http://schemas.microsoft.com/office/drawing/2014/main" id="{E92BCCD9-0F75-426C-88B6-27F05235AD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42" y="422594"/>
            <a:ext cx="9122683" cy="932690"/>
          </a:xfrm>
          <a:prstGeom prst="rect">
            <a:avLst/>
          </a:prstGeom>
          <a:effectLst>
            <a:outerShdw blurRad="50800" dist="50800" dir="5400000" algn="ctr" rotWithShape="0">
              <a:schemeClr val="tx1">
                <a:lumMod val="95000"/>
                <a:lumOff val="5000"/>
              </a:schemeClr>
            </a:outerShdw>
          </a:effectLst>
        </p:spPr>
      </p:pic>
      <p:sp>
        <p:nvSpPr>
          <p:cNvPr id="7" name="TextBox 6">
            <a:extLst>
              <a:ext uri="{FF2B5EF4-FFF2-40B4-BE49-F238E27FC236}">
                <a16:creationId xmlns:a16="http://schemas.microsoft.com/office/drawing/2014/main" id="{5DD03486-AB77-49F0-AA4E-C94E5F77F6E1}"/>
              </a:ext>
            </a:extLst>
          </p:cNvPr>
          <p:cNvSpPr txBox="1"/>
          <p:nvPr/>
        </p:nvSpPr>
        <p:spPr>
          <a:xfrm>
            <a:off x="4754271" y="764452"/>
            <a:ext cx="2842253" cy="461665"/>
          </a:xfrm>
          <a:prstGeom prst="rect">
            <a:avLst/>
          </a:prstGeom>
          <a:noFill/>
        </p:spPr>
        <p:txBody>
          <a:bodyPr wrap="none" rtlCol="0">
            <a:spAutoFit/>
          </a:bodyPr>
          <a:lstStyle/>
          <a:p>
            <a:r>
              <a:rPr lang="en-US" sz="2400" b="1" dirty="0">
                <a:latin typeface="Arial" pitchFamily="34" charset="0"/>
                <a:cs typeface="Arial" pitchFamily="34" charset="0"/>
              </a:rPr>
              <a:t>Ayat 53, al-</a:t>
            </a:r>
            <a:r>
              <a:rPr lang="en-US" sz="2400" b="1" dirty="0" err="1">
                <a:latin typeface="Arial" pitchFamily="34" charset="0"/>
                <a:cs typeface="Arial" pitchFamily="34" charset="0"/>
              </a:rPr>
              <a:t>Zumar</a:t>
            </a:r>
            <a:r>
              <a:rPr lang="en-US" sz="2400" b="1" dirty="0">
                <a:latin typeface="Arial" pitchFamily="34" charset="0"/>
                <a:cs typeface="Arial" pitchFamily="34" charset="0"/>
              </a:rPr>
              <a:t>;</a:t>
            </a:r>
          </a:p>
        </p:txBody>
      </p:sp>
      <p:sp>
        <p:nvSpPr>
          <p:cNvPr id="9" name="TextBox 8">
            <a:extLst>
              <a:ext uri="{FF2B5EF4-FFF2-40B4-BE49-F238E27FC236}">
                <a16:creationId xmlns:a16="http://schemas.microsoft.com/office/drawing/2014/main" id="{D54195A9-14F8-451D-A236-895C513C53CB}"/>
              </a:ext>
            </a:extLst>
          </p:cNvPr>
          <p:cNvSpPr txBox="1"/>
          <p:nvPr/>
        </p:nvSpPr>
        <p:spPr>
          <a:xfrm>
            <a:off x="1428464" y="1938134"/>
            <a:ext cx="6287071" cy="4070345"/>
          </a:xfrm>
          <a:prstGeom prst="rect">
            <a:avLst/>
          </a:prstGeom>
          <a:noFill/>
        </p:spPr>
        <p:txBody>
          <a:bodyPr wrap="square">
            <a:spAutoFit/>
          </a:bodyPr>
          <a:lstStyle/>
          <a:p>
            <a:pPr indent="402590" algn="just" rtl="1">
              <a:lnSpc>
                <a:spcPct val="150000"/>
              </a:lnSpc>
            </a:pPr>
            <a:r>
              <a:rPr lang="ar-SA" sz="4400" dirty="0">
                <a:solidFill>
                  <a:srgbClr val="000000"/>
                </a:solidFill>
                <a:effectLst/>
                <a:latin typeface="Tahoma" panose="020B0604030504040204" pitchFamily="34" charset="0"/>
                <a:ea typeface="Times New Roman" panose="02020603050405020304" pitchFamily="18" charset="0"/>
                <a:cs typeface="KFGQPC Uthmanic Script HAFS" panose="02000000000000000000" pitchFamily="2" charset="-78"/>
              </a:rPr>
              <a:t>قُلۡ يَـٰعِبَادِىَ ٱلَّذِينَ أَسۡرَفُواْ عَلَىٰٓ أَنفُسِهِمۡ لَا تَقۡنَطُواْ مِن رَّحۡمَةِ ٱللَّهِ‌ۚ إِنَّ ٱللَّهَ يَغۡفِرُ ٱلذُّنُوبَ جَمِيعًا‌ۚ إِنَّهُ</a:t>
            </a:r>
            <a:r>
              <a:rPr lang="ar-SA" sz="4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ar-SA" sz="4400" dirty="0">
                <a:solidFill>
                  <a:srgbClr val="000000"/>
                </a:solidFill>
                <a:effectLst/>
                <a:latin typeface="Tahoma" panose="020B0604030504040204" pitchFamily="34" charset="0"/>
                <a:ea typeface="Times New Roman" panose="02020603050405020304" pitchFamily="18" charset="0"/>
                <a:cs typeface="KFGQPC Uthmanic Script HAFS" panose="02000000000000000000" pitchFamily="2" charset="-78"/>
              </a:rPr>
              <a:t>ۥ هُوَ ٱلۡغَفُورُ ٱلرَّحِيمُ</a:t>
            </a:r>
            <a:r>
              <a:rPr lang="ms-MY" sz="4400" dirty="0">
                <a:solidFill>
                  <a:srgbClr val="212529"/>
                </a:solidFill>
                <a:effectLst/>
                <a:latin typeface="Arial" panose="020B0604020202020204" pitchFamily="34" charset="0"/>
                <a:ea typeface="Times New Roman" panose="02020603050405020304" pitchFamily="18" charset="0"/>
                <a:cs typeface="KFGQPC Uthmanic Script HAFS" panose="02000000000000000000" pitchFamily="2" charset="-78"/>
              </a:rPr>
              <a:t>  </a:t>
            </a:r>
            <a:endParaRPr lang="en-MY"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35443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43DF0E-BA3C-4351-B828-8A6E25AFBB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36" y="920769"/>
            <a:ext cx="9649072" cy="6252647"/>
          </a:xfrm>
          <a:prstGeom prst="rect">
            <a:avLst/>
          </a:prstGeom>
        </p:spPr>
      </p:pic>
      <p:pic>
        <p:nvPicPr>
          <p:cNvPr id="3" name="Picture 2">
            <a:extLst>
              <a:ext uri="{FF2B5EF4-FFF2-40B4-BE49-F238E27FC236}">
                <a16:creationId xmlns:a16="http://schemas.microsoft.com/office/drawing/2014/main" id="{B3D60008-4D98-483B-9355-7421D763BF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8368"/>
            <a:ext cx="9144000" cy="850392"/>
          </a:xfrm>
          <a:prstGeom prst="rect">
            <a:avLst/>
          </a:prstGeom>
          <a:effectLst>
            <a:outerShdw blurRad="50800" dist="50800" dir="5400000" algn="ctr" rotWithShape="0">
              <a:schemeClr val="tx1">
                <a:lumMod val="95000"/>
                <a:lumOff val="5000"/>
              </a:schemeClr>
            </a:outerShdw>
          </a:effectLst>
        </p:spPr>
      </p:pic>
      <p:sp>
        <p:nvSpPr>
          <p:cNvPr id="8" name="TextBox 7">
            <a:extLst>
              <a:ext uri="{FF2B5EF4-FFF2-40B4-BE49-F238E27FC236}">
                <a16:creationId xmlns:a16="http://schemas.microsoft.com/office/drawing/2014/main" id="{D9BE52C9-8B43-4F7C-BE36-D0BFBAD5901C}"/>
              </a:ext>
            </a:extLst>
          </p:cNvPr>
          <p:cNvSpPr txBox="1"/>
          <p:nvPr/>
        </p:nvSpPr>
        <p:spPr>
          <a:xfrm>
            <a:off x="914491" y="2276872"/>
            <a:ext cx="7315017" cy="3246081"/>
          </a:xfrm>
          <a:prstGeom prst="rect">
            <a:avLst/>
          </a:prstGeom>
          <a:noFill/>
        </p:spPr>
        <p:txBody>
          <a:bodyPr wrap="square">
            <a:spAutoFit/>
          </a:bodyPr>
          <a:lstStyle/>
          <a:p>
            <a:pPr marR="42545" algn="just">
              <a:lnSpc>
                <a:spcPct val="150000"/>
              </a:lnSpc>
            </a:pPr>
            <a:r>
              <a:rPr lang="ms-MY" sz="2800" b="1" i="1" dirty="0">
                <a:solidFill>
                  <a:srgbClr val="000000"/>
                </a:solidFill>
                <a:effectLst/>
                <a:latin typeface="Arial" panose="020B0604020202020204" pitchFamily="34" charset="0"/>
                <a:ea typeface="Times New Roman" panose="02020603050405020304" pitchFamily="18" charset="0"/>
              </a:rPr>
              <a:t>“...janganlah kamu berputus asa daripada rahmat Allah, kerana sesungguhnya Allah mengampunkan segala dosa, sesungguhnya Dialah jua yang Maha Pengampun lagi Maha Mengasihani."</a:t>
            </a:r>
            <a:endParaRPr lang="en-MY" sz="2400" b="1"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279C235-0F32-4D51-B54E-B6A3F762EFD0}"/>
              </a:ext>
            </a:extLst>
          </p:cNvPr>
          <p:cNvSpPr txBox="1"/>
          <p:nvPr/>
        </p:nvSpPr>
        <p:spPr>
          <a:xfrm>
            <a:off x="755577" y="-40123"/>
            <a:ext cx="8352928" cy="830997"/>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BUANG SIKAP BERPUTUS ASA DARIPADA RAHMAT ALLAH SWT;</a:t>
            </a:r>
          </a:p>
        </p:txBody>
      </p:sp>
    </p:spTree>
    <p:extLst>
      <p:ext uri="{BB962C8B-B14F-4D97-AF65-F5344CB8AC3E}">
        <p14:creationId xmlns:p14="http://schemas.microsoft.com/office/powerpoint/2010/main" val="1955325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80"/>
            <a:ext cx="9289032" cy="6912279"/>
            <a:chOff x="-36512" y="-54279"/>
            <a:chExt cx="9289032" cy="6813290"/>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 y="725701"/>
              <a:ext cx="9235330"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45151" y="107955"/>
            <a:ext cx="8136904" cy="830997"/>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BANYAK PERKARA PERLU KITA PELAJARI DARIPADA UMAT PALESTIN, ANTARANYA;</a:t>
            </a:r>
          </a:p>
        </p:txBody>
      </p:sp>
      <p:sp>
        <p:nvSpPr>
          <p:cNvPr id="11" name="TextBox 10">
            <a:extLst>
              <a:ext uri="{FF2B5EF4-FFF2-40B4-BE49-F238E27FC236}">
                <a16:creationId xmlns:a16="http://schemas.microsoft.com/office/drawing/2014/main" id="{57376ACE-1479-4706-B719-5883B180A908}"/>
              </a:ext>
            </a:extLst>
          </p:cNvPr>
          <p:cNvSpPr txBox="1"/>
          <p:nvPr/>
        </p:nvSpPr>
        <p:spPr>
          <a:xfrm>
            <a:off x="1201818" y="1628800"/>
            <a:ext cx="6415346" cy="461665"/>
          </a:xfrm>
          <a:prstGeom prst="rect">
            <a:avLst/>
          </a:prstGeom>
          <a:noFill/>
        </p:spPr>
        <p:txBody>
          <a:bodyPr wrap="none" rtlCol="0">
            <a:spAutoFit/>
          </a:bodyPr>
          <a:lstStyle/>
          <a:p>
            <a:r>
              <a:rPr lang="en-US" sz="2400" b="1" dirty="0" err="1">
                <a:latin typeface="Arial" pitchFamily="34" charset="0"/>
                <a:cs typeface="Arial" pitchFamily="34" charset="0"/>
              </a:rPr>
              <a:t>Benar-benar</a:t>
            </a:r>
            <a:r>
              <a:rPr lang="en-US" sz="2400" b="1" dirty="0">
                <a:latin typeface="Arial" pitchFamily="34" charset="0"/>
                <a:cs typeface="Arial" pitchFamily="34" charset="0"/>
              </a:rPr>
              <a:t> </a:t>
            </a:r>
            <a:r>
              <a:rPr lang="en-US" sz="2400" b="1" dirty="0" err="1">
                <a:latin typeface="Arial" pitchFamily="34" charset="0"/>
                <a:cs typeface="Arial" pitchFamily="34" charset="0"/>
              </a:rPr>
              <a:t>bertawakal</a:t>
            </a:r>
            <a:r>
              <a:rPr lang="en-US" sz="2400" b="1" dirty="0">
                <a:latin typeface="Arial" pitchFamily="34" charset="0"/>
                <a:cs typeface="Arial" pitchFamily="34" charset="0"/>
              </a:rPr>
              <a:t> </a:t>
            </a:r>
            <a:r>
              <a:rPr lang="en-US" sz="2400" b="1" dirty="0" err="1">
                <a:latin typeface="Arial" pitchFamily="34" charset="0"/>
                <a:cs typeface="Arial" pitchFamily="34" charset="0"/>
              </a:rPr>
              <a:t>kepada</a:t>
            </a:r>
            <a:r>
              <a:rPr lang="en-US" sz="2400" b="1" dirty="0">
                <a:latin typeface="Arial" pitchFamily="34" charset="0"/>
                <a:cs typeface="Arial" pitchFamily="34" charset="0"/>
              </a:rPr>
              <a:t> Allah SWT</a:t>
            </a:r>
          </a:p>
        </p:txBody>
      </p:sp>
      <p:grpSp>
        <p:nvGrpSpPr>
          <p:cNvPr id="4" name="Group 3">
            <a:extLst>
              <a:ext uri="{FF2B5EF4-FFF2-40B4-BE49-F238E27FC236}">
                <a16:creationId xmlns:a16="http://schemas.microsoft.com/office/drawing/2014/main" id="{09746457-7215-4CC3-B7DB-EA32ACD891A5}"/>
              </a:ext>
            </a:extLst>
          </p:cNvPr>
          <p:cNvGrpSpPr/>
          <p:nvPr/>
        </p:nvGrpSpPr>
        <p:grpSpPr>
          <a:xfrm>
            <a:off x="525961" y="1562095"/>
            <a:ext cx="638379" cy="4708159"/>
            <a:chOff x="521479" y="1322094"/>
            <a:chExt cx="638379" cy="4708159"/>
          </a:xfrm>
          <a:effectLst>
            <a:outerShdw blurRad="50800" dist="50800" dir="5400000" algn="ctr" rotWithShape="0">
              <a:schemeClr val="bg1">
                <a:lumMod val="50000"/>
              </a:schemeClr>
            </a:outerShdw>
          </a:effectLst>
        </p:grpSpPr>
        <p:pic>
          <p:nvPicPr>
            <p:cNvPr id="3" name="Picture 2">
              <a:extLst>
                <a:ext uri="{FF2B5EF4-FFF2-40B4-BE49-F238E27FC236}">
                  <a16:creationId xmlns:a16="http://schemas.microsoft.com/office/drawing/2014/main" id="{D1943809-68DF-47D1-89C9-C3B0DCA238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444" y="1322094"/>
              <a:ext cx="629414" cy="3067820"/>
            </a:xfrm>
            <a:prstGeom prst="rect">
              <a:avLst/>
            </a:prstGeom>
          </p:spPr>
        </p:pic>
        <p:pic>
          <p:nvPicPr>
            <p:cNvPr id="10" name="Picture 9">
              <a:extLst>
                <a:ext uri="{FF2B5EF4-FFF2-40B4-BE49-F238E27FC236}">
                  <a16:creationId xmlns:a16="http://schemas.microsoft.com/office/drawing/2014/main" id="{6A57B98A-72BF-4611-A3BB-5E563D2E0D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525" b="23837"/>
            <a:stretch/>
          </p:blipFill>
          <p:spPr>
            <a:xfrm>
              <a:off x="521479" y="4446077"/>
              <a:ext cx="629414" cy="1584176"/>
            </a:xfrm>
            <a:prstGeom prst="rect">
              <a:avLst/>
            </a:prstGeom>
          </p:spPr>
        </p:pic>
      </p:grpSp>
      <p:sp>
        <p:nvSpPr>
          <p:cNvPr id="12" name="TextBox 11">
            <a:extLst>
              <a:ext uri="{FF2B5EF4-FFF2-40B4-BE49-F238E27FC236}">
                <a16:creationId xmlns:a16="http://schemas.microsoft.com/office/drawing/2014/main" id="{83A20832-C4F9-40DA-AD90-DCF7D8E0398E}"/>
              </a:ext>
            </a:extLst>
          </p:cNvPr>
          <p:cNvSpPr txBox="1"/>
          <p:nvPr/>
        </p:nvSpPr>
        <p:spPr>
          <a:xfrm>
            <a:off x="1201818" y="2420112"/>
            <a:ext cx="7046929" cy="461665"/>
          </a:xfrm>
          <a:prstGeom prst="rect">
            <a:avLst/>
          </a:prstGeom>
          <a:noFill/>
        </p:spPr>
        <p:txBody>
          <a:bodyPr wrap="none" rtlCol="0">
            <a:spAutoFit/>
          </a:bodyPr>
          <a:lstStyle/>
          <a:p>
            <a:r>
              <a:rPr lang="en-US" sz="2400" b="1" dirty="0" err="1">
                <a:latin typeface="Arial" pitchFamily="34" charset="0"/>
                <a:cs typeface="Arial" pitchFamily="34" charset="0"/>
              </a:rPr>
              <a:t>Menyerahkan</a:t>
            </a:r>
            <a:r>
              <a:rPr lang="en-US" sz="2400" b="1" dirty="0">
                <a:latin typeface="Arial" pitchFamily="34" charset="0"/>
                <a:cs typeface="Arial" pitchFamily="34" charset="0"/>
              </a:rPr>
              <a:t> </a:t>
            </a:r>
            <a:r>
              <a:rPr lang="en-US" sz="2400" b="1" dirty="0" err="1">
                <a:latin typeface="Arial" pitchFamily="34" charset="0"/>
                <a:cs typeface="Arial" pitchFamily="34" charset="0"/>
              </a:rPr>
              <a:t>segala</a:t>
            </a:r>
            <a:r>
              <a:rPr lang="en-US" sz="2400" b="1" dirty="0">
                <a:latin typeface="Arial" pitchFamily="34" charset="0"/>
                <a:cs typeface="Arial" pitchFamily="34" charset="0"/>
              </a:rPr>
              <a:t> </a:t>
            </a:r>
            <a:r>
              <a:rPr lang="en-US" sz="2400" b="1" dirty="0" err="1">
                <a:latin typeface="Arial" pitchFamily="34" charset="0"/>
                <a:cs typeface="Arial" pitchFamily="34" charset="0"/>
              </a:rPr>
              <a:t>urusan</a:t>
            </a:r>
            <a:r>
              <a:rPr lang="en-US" sz="2400" b="1" dirty="0">
                <a:latin typeface="Arial" pitchFamily="34" charset="0"/>
                <a:cs typeface="Arial" pitchFamily="34" charset="0"/>
              </a:rPr>
              <a:t> </a:t>
            </a:r>
            <a:r>
              <a:rPr lang="en-US" sz="2400" b="1" dirty="0" err="1">
                <a:latin typeface="Arial" pitchFamily="34" charset="0"/>
                <a:cs typeface="Arial" pitchFamily="34" charset="0"/>
              </a:rPr>
              <a:t>kepada</a:t>
            </a:r>
            <a:r>
              <a:rPr lang="en-US" sz="2400" b="1" dirty="0">
                <a:latin typeface="Arial" pitchFamily="34" charset="0"/>
                <a:cs typeface="Arial" pitchFamily="34" charset="0"/>
              </a:rPr>
              <a:t> Allah SWT</a:t>
            </a:r>
          </a:p>
        </p:txBody>
      </p:sp>
      <p:sp>
        <p:nvSpPr>
          <p:cNvPr id="13" name="TextBox 12">
            <a:extLst>
              <a:ext uri="{FF2B5EF4-FFF2-40B4-BE49-F238E27FC236}">
                <a16:creationId xmlns:a16="http://schemas.microsoft.com/office/drawing/2014/main" id="{EDE85C5E-1D92-4EC8-8EC0-535DB9EBD76F}"/>
              </a:ext>
            </a:extLst>
          </p:cNvPr>
          <p:cNvSpPr txBox="1"/>
          <p:nvPr/>
        </p:nvSpPr>
        <p:spPr>
          <a:xfrm>
            <a:off x="1188004" y="3211424"/>
            <a:ext cx="6878421" cy="461665"/>
          </a:xfrm>
          <a:prstGeom prst="rect">
            <a:avLst/>
          </a:prstGeom>
          <a:noFill/>
        </p:spPr>
        <p:txBody>
          <a:bodyPr wrap="none" rtlCol="0">
            <a:spAutoFit/>
          </a:bodyPr>
          <a:lstStyle/>
          <a:p>
            <a:r>
              <a:rPr lang="en-US" sz="2400" b="1" dirty="0">
                <a:latin typeface="Arial" pitchFamily="34" charset="0"/>
                <a:cs typeface="Arial" pitchFamily="34" charset="0"/>
              </a:rPr>
              <a:t>Terus </a:t>
            </a:r>
            <a:r>
              <a:rPr lang="en-US" sz="2400" b="1" dirty="0" err="1">
                <a:latin typeface="Arial" pitchFamily="34" charset="0"/>
                <a:cs typeface="Arial" pitchFamily="34" charset="0"/>
              </a:rPr>
              <a:t>berusaha</a:t>
            </a:r>
            <a:r>
              <a:rPr lang="en-US" sz="2400" b="1" dirty="0">
                <a:latin typeface="Arial" pitchFamily="34" charset="0"/>
                <a:cs typeface="Arial" pitchFamily="34" charset="0"/>
              </a:rPr>
              <a:t> </a:t>
            </a:r>
            <a:r>
              <a:rPr lang="en-US" sz="2400" b="1" dirty="0" err="1">
                <a:latin typeface="Arial" pitchFamily="34" charset="0"/>
                <a:cs typeface="Arial" pitchFamily="34" charset="0"/>
              </a:rPr>
              <a:t>gigih</a:t>
            </a:r>
            <a:r>
              <a:rPr lang="en-US" sz="2400" b="1" dirty="0">
                <a:latin typeface="Arial" pitchFamily="34" charset="0"/>
                <a:cs typeface="Arial" pitchFamily="34" charset="0"/>
              </a:rPr>
              <a:t> </a:t>
            </a:r>
            <a:r>
              <a:rPr lang="en-US" sz="2400" b="1" dirty="0" err="1">
                <a:latin typeface="Arial" pitchFamily="34" charset="0"/>
                <a:cs typeface="Arial" pitchFamily="34" charset="0"/>
              </a:rPr>
              <a:t>memperjuangkan</a:t>
            </a:r>
            <a:r>
              <a:rPr lang="en-US" sz="2400" b="1" dirty="0">
                <a:latin typeface="Arial" pitchFamily="34" charset="0"/>
                <a:cs typeface="Arial" pitchFamily="34" charset="0"/>
              </a:rPr>
              <a:t> </a:t>
            </a:r>
            <a:r>
              <a:rPr lang="en-US" sz="2400" b="1" dirty="0" err="1">
                <a:latin typeface="Arial" pitchFamily="34" charset="0"/>
                <a:cs typeface="Arial" pitchFamily="34" charset="0"/>
              </a:rPr>
              <a:t>nasib</a:t>
            </a:r>
            <a:r>
              <a:rPr lang="en-US" sz="2400" b="1" dirty="0">
                <a:latin typeface="Arial" pitchFamily="34" charset="0"/>
                <a:cs typeface="Arial" pitchFamily="34" charset="0"/>
              </a:rPr>
              <a:t> </a:t>
            </a:r>
          </a:p>
        </p:txBody>
      </p:sp>
      <p:sp>
        <p:nvSpPr>
          <p:cNvPr id="17" name="TextBox 16">
            <a:extLst>
              <a:ext uri="{FF2B5EF4-FFF2-40B4-BE49-F238E27FC236}">
                <a16:creationId xmlns:a16="http://schemas.microsoft.com/office/drawing/2014/main" id="{0E30A55C-9D24-4609-B178-23CF5EF0BE57}"/>
              </a:ext>
            </a:extLst>
          </p:cNvPr>
          <p:cNvSpPr txBox="1"/>
          <p:nvPr/>
        </p:nvSpPr>
        <p:spPr>
          <a:xfrm>
            <a:off x="1201818" y="4002736"/>
            <a:ext cx="6955750" cy="461665"/>
          </a:xfrm>
          <a:prstGeom prst="rect">
            <a:avLst/>
          </a:prstGeom>
          <a:noFill/>
        </p:spPr>
        <p:txBody>
          <a:bodyPr wrap="none" rtlCol="0">
            <a:spAutoFit/>
          </a:bodyPr>
          <a:lstStyle/>
          <a:p>
            <a:r>
              <a:rPr lang="en-US" sz="2400" b="1" dirty="0" err="1">
                <a:latin typeface="Arial" pitchFamily="34" charset="0"/>
                <a:cs typeface="Arial" pitchFamily="34" charset="0"/>
              </a:rPr>
              <a:t>Memperjuangkan</a:t>
            </a:r>
            <a:r>
              <a:rPr lang="en-US" sz="2400" b="1" dirty="0">
                <a:latin typeface="Arial" pitchFamily="34" charset="0"/>
                <a:cs typeface="Arial" pitchFamily="34" charset="0"/>
              </a:rPr>
              <a:t> </a:t>
            </a:r>
            <a:r>
              <a:rPr lang="en-US" sz="2400" b="1" dirty="0" err="1">
                <a:latin typeface="Arial" pitchFamily="34" charset="0"/>
                <a:cs typeface="Arial" pitchFamily="34" charset="0"/>
              </a:rPr>
              <a:t>hak</a:t>
            </a:r>
            <a:r>
              <a:rPr lang="en-US" sz="2400" b="1" dirty="0">
                <a:latin typeface="Arial" pitchFamily="34" charset="0"/>
                <a:cs typeface="Arial" pitchFamily="34" charset="0"/>
              </a:rPr>
              <a:t> </a:t>
            </a:r>
            <a:r>
              <a:rPr lang="en-US" sz="2400" b="1" dirty="0" err="1">
                <a:latin typeface="Arial" pitchFamily="34" charset="0"/>
                <a:cs typeface="Arial" pitchFamily="34" charset="0"/>
              </a:rPr>
              <a:t>keadilan</a:t>
            </a:r>
            <a:r>
              <a:rPr lang="en-US" sz="2400" b="1" dirty="0">
                <a:latin typeface="Arial" pitchFamily="34" charset="0"/>
                <a:cs typeface="Arial" pitchFamily="34" charset="0"/>
              </a:rPr>
              <a:t> dan </a:t>
            </a:r>
            <a:r>
              <a:rPr lang="en-US" sz="2400" b="1" dirty="0" err="1">
                <a:latin typeface="Arial" pitchFamily="34" charset="0"/>
                <a:cs typeface="Arial" pitchFamily="34" charset="0"/>
              </a:rPr>
              <a:t>kebebasan</a:t>
            </a:r>
            <a:endParaRPr lang="en-US" sz="2400" b="1" dirty="0">
              <a:latin typeface="Arial" pitchFamily="34" charset="0"/>
              <a:cs typeface="Arial" pitchFamily="34" charset="0"/>
            </a:endParaRPr>
          </a:p>
        </p:txBody>
      </p:sp>
      <p:sp>
        <p:nvSpPr>
          <p:cNvPr id="18" name="TextBox 17">
            <a:extLst>
              <a:ext uri="{FF2B5EF4-FFF2-40B4-BE49-F238E27FC236}">
                <a16:creationId xmlns:a16="http://schemas.microsoft.com/office/drawing/2014/main" id="{720B74CF-C0D5-40C1-9C87-92564C2BDDF9}"/>
              </a:ext>
            </a:extLst>
          </p:cNvPr>
          <p:cNvSpPr txBox="1"/>
          <p:nvPr/>
        </p:nvSpPr>
        <p:spPr>
          <a:xfrm>
            <a:off x="1188004" y="4803878"/>
            <a:ext cx="6129435" cy="461665"/>
          </a:xfrm>
          <a:prstGeom prst="rect">
            <a:avLst/>
          </a:prstGeom>
          <a:noFill/>
        </p:spPr>
        <p:txBody>
          <a:bodyPr wrap="none" rtlCol="0">
            <a:spAutoFit/>
          </a:bodyPr>
          <a:lstStyle/>
          <a:p>
            <a:r>
              <a:rPr lang="en-US" sz="2400" b="1" dirty="0" err="1">
                <a:latin typeface="Arial" pitchFamily="34" charset="0"/>
                <a:cs typeface="Arial" pitchFamily="34" charset="0"/>
              </a:rPr>
              <a:t>Wujud</a:t>
            </a:r>
            <a:r>
              <a:rPr lang="en-US" sz="2400" b="1" dirty="0">
                <a:latin typeface="Arial" pitchFamily="34" charset="0"/>
                <a:cs typeface="Arial" pitchFamily="34" charset="0"/>
              </a:rPr>
              <a:t> </a:t>
            </a:r>
            <a:r>
              <a:rPr lang="en-US" sz="2400" b="1" dirty="0" err="1">
                <a:latin typeface="Arial" pitchFamily="34" charset="0"/>
                <a:cs typeface="Arial" pitchFamily="34" charset="0"/>
              </a:rPr>
              <a:t>kekuatan</a:t>
            </a:r>
            <a:r>
              <a:rPr lang="en-US" sz="2400" b="1" dirty="0">
                <a:latin typeface="Arial" pitchFamily="34" charset="0"/>
                <a:cs typeface="Arial" pitchFamily="34" charset="0"/>
              </a:rPr>
              <a:t> </a:t>
            </a:r>
            <a:r>
              <a:rPr lang="en-US" sz="2400" b="1" dirty="0" err="1">
                <a:latin typeface="Arial" pitchFamily="34" charset="0"/>
                <a:cs typeface="Arial" pitchFamily="34" charset="0"/>
              </a:rPr>
              <a:t>ukhuwah</a:t>
            </a:r>
            <a:r>
              <a:rPr lang="en-US" sz="2400" b="1" dirty="0">
                <a:latin typeface="Arial" pitchFamily="34" charset="0"/>
                <a:cs typeface="Arial" pitchFamily="34" charset="0"/>
              </a:rPr>
              <a:t> </a:t>
            </a:r>
            <a:r>
              <a:rPr lang="en-US" sz="2400" b="1" dirty="0" err="1">
                <a:latin typeface="Arial" pitchFamily="34" charset="0"/>
                <a:cs typeface="Arial" pitchFamily="34" charset="0"/>
              </a:rPr>
              <a:t>antara</a:t>
            </a:r>
            <a:r>
              <a:rPr lang="en-US" sz="2400" b="1" dirty="0">
                <a:latin typeface="Arial" pitchFamily="34" charset="0"/>
                <a:cs typeface="Arial" pitchFamily="34" charset="0"/>
              </a:rPr>
              <a:t> </a:t>
            </a:r>
            <a:r>
              <a:rPr lang="en-US" sz="2400" b="1" dirty="0" err="1">
                <a:latin typeface="Arial" pitchFamily="34" charset="0"/>
                <a:cs typeface="Arial" pitchFamily="34" charset="0"/>
              </a:rPr>
              <a:t>mereka</a:t>
            </a:r>
            <a:endParaRPr lang="en-US" sz="2400" b="1" dirty="0">
              <a:latin typeface="Arial" pitchFamily="34" charset="0"/>
              <a:cs typeface="Arial" pitchFamily="34" charset="0"/>
            </a:endParaRPr>
          </a:p>
        </p:txBody>
      </p:sp>
      <p:sp>
        <p:nvSpPr>
          <p:cNvPr id="19" name="TextBox 18">
            <a:extLst>
              <a:ext uri="{FF2B5EF4-FFF2-40B4-BE49-F238E27FC236}">
                <a16:creationId xmlns:a16="http://schemas.microsoft.com/office/drawing/2014/main" id="{35BF9FD8-FDEB-41EB-A2A6-82BF9F04C807}"/>
              </a:ext>
            </a:extLst>
          </p:cNvPr>
          <p:cNvSpPr txBox="1"/>
          <p:nvPr/>
        </p:nvSpPr>
        <p:spPr>
          <a:xfrm>
            <a:off x="1155375" y="5626296"/>
            <a:ext cx="6014788" cy="461665"/>
          </a:xfrm>
          <a:prstGeom prst="rect">
            <a:avLst/>
          </a:prstGeom>
          <a:noFill/>
        </p:spPr>
        <p:txBody>
          <a:bodyPr wrap="none" rtlCol="0">
            <a:spAutoFit/>
          </a:bodyPr>
          <a:lstStyle/>
          <a:p>
            <a:r>
              <a:rPr lang="en-US" sz="2400" b="1" dirty="0" err="1">
                <a:latin typeface="Arial" pitchFamily="34" charset="0"/>
                <a:cs typeface="Arial" pitchFamily="34" charset="0"/>
              </a:rPr>
              <a:t>Bangkit</a:t>
            </a:r>
            <a:r>
              <a:rPr lang="en-US" sz="2400" b="1" dirty="0">
                <a:latin typeface="Arial" pitchFamily="34" charset="0"/>
                <a:cs typeface="Arial" pitchFamily="34" charset="0"/>
              </a:rPr>
              <a:t> </a:t>
            </a:r>
            <a:r>
              <a:rPr lang="en-US" sz="2400" b="1" dirty="0" err="1">
                <a:latin typeface="Arial" pitchFamily="34" charset="0"/>
                <a:cs typeface="Arial" pitchFamily="34" charset="0"/>
              </a:rPr>
              <a:t>bersatu</a:t>
            </a:r>
            <a:r>
              <a:rPr lang="en-US" sz="2400" b="1" dirty="0">
                <a:latin typeface="Arial" pitchFamily="34" charset="0"/>
                <a:cs typeface="Arial" pitchFamily="34" charset="0"/>
              </a:rPr>
              <a:t> </a:t>
            </a:r>
            <a:r>
              <a:rPr lang="en-US" sz="2400" b="1" dirty="0" err="1">
                <a:latin typeface="Arial" pitchFamily="34" charset="0"/>
                <a:cs typeface="Arial" pitchFamily="34" charset="0"/>
              </a:rPr>
              <a:t>melawan</a:t>
            </a:r>
            <a:r>
              <a:rPr lang="en-US" sz="2400" b="1" dirty="0">
                <a:latin typeface="Arial" pitchFamily="34" charset="0"/>
                <a:cs typeface="Arial" pitchFamily="34" charset="0"/>
              </a:rPr>
              <a:t> </a:t>
            </a:r>
            <a:r>
              <a:rPr lang="en-US" sz="2400" b="1" dirty="0" err="1">
                <a:latin typeface="Arial" pitchFamily="34" charset="0"/>
                <a:cs typeface="Arial" pitchFamily="34" charset="0"/>
              </a:rPr>
              <a:t>ketidakadilan</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3106217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80"/>
            <a:ext cx="9289032" cy="6912279"/>
            <a:chOff x="-36512" y="-54279"/>
            <a:chExt cx="9289032" cy="6813290"/>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 y="725701"/>
              <a:ext cx="9235330"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45151" y="107955"/>
            <a:ext cx="8136904" cy="830997"/>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IBRAH DAN PENGAJARAN DARIPADA KONFLIK YANG BERLAKU DI PALESTIN ADALAH;</a:t>
            </a:r>
          </a:p>
        </p:txBody>
      </p:sp>
      <p:sp>
        <p:nvSpPr>
          <p:cNvPr id="11" name="TextBox 10">
            <a:extLst>
              <a:ext uri="{FF2B5EF4-FFF2-40B4-BE49-F238E27FC236}">
                <a16:creationId xmlns:a16="http://schemas.microsoft.com/office/drawing/2014/main" id="{57376ACE-1479-4706-B719-5883B180A908}"/>
              </a:ext>
            </a:extLst>
          </p:cNvPr>
          <p:cNvSpPr txBox="1"/>
          <p:nvPr/>
        </p:nvSpPr>
        <p:spPr>
          <a:xfrm>
            <a:off x="2215392" y="3113345"/>
            <a:ext cx="6928607" cy="830997"/>
          </a:xfrm>
          <a:prstGeom prst="rect">
            <a:avLst/>
          </a:prstGeom>
          <a:noFill/>
        </p:spPr>
        <p:txBody>
          <a:bodyPr wrap="square" rtlCol="0">
            <a:spAutoFit/>
          </a:bodyPr>
          <a:lstStyle/>
          <a:p>
            <a:r>
              <a:rPr lang="en-US" sz="2400" b="1" dirty="0" err="1">
                <a:latin typeface="Arial" pitchFamily="34" charset="0"/>
                <a:cs typeface="Arial" pitchFamily="34" charset="0"/>
              </a:rPr>
              <a:t>Jadilah</a:t>
            </a:r>
            <a:r>
              <a:rPr lang="en-US" sz="2400" b="1" dirty="0">
                <a:latin typeface="Arial" pitchFamily="34" charset="0"/>
                <a:cs typeface="Arial" pitchFamily="34" charset="0"/>
              </a:rPr>
              <a:t> </a:t>
            </a:r>
            <a:r>
              <a:rPr lang="en-US" sz="2400" b="1" dirty="0" err="1">
                <a:latin typeface="Arial" pitchFamily="34" charset="0"/>
                <a:cs typeface="Arial" pitchFamily="34" charset="0"/>
              </a:rPr>
              <a:t>warganegara</a:t>
            </a:r>
            <a:r>
              <a:rPr lang="en-US" sz="2400" b="1" dirty="0">
                <a:latin typeface="Arial" pitchFamily="34" charset="0"/>
                <a:cs typeface="Arial" pitchFamily="34" charset="0"/>
              </a:rPr>
              <a:t> yang </a:t>
            </a:r>
            <a:r>
              <a:rPr lang="en-US" sz="2400" b="1" dirty="0" err="1">
                <a:latin typeface="Arial" pitchFamily="34" charset="0"/>
                <a:cs typeface="Arial" pitchFamily="34" charset="0"/>
              </a:rPr>
              <a:t>bertanggungjawab</a:t>
            </a:r>
            <a:r>
              <a:rPr lang="en-US" sz="2400" b="1" dirty="0">
                <a:latin typeface="Arial" pitchFamily="34" charset="0"/>
                <a:cs typeface="Arial" pitchFamily="34" charset="0"/>
              </a:rPr>
              <a:t>, </a:t>
            </a:r>
            <a:r>
              <a:rPr lang="en-US" sz="2400" b="1" dirty="0" err="1">
                <a:latin typeface="Arial" pitchFamily="34" charset="0"/>
                <a:cs typeface="Arial" pitchFamily="34" charset="0"/>
              </a:rPr>
              <a:t>prihatin</a:t>
            </a:r>
            <a:r>
              <a:rPr lang="en-US" sz="2400" b="1" dirty="0">
                <a:latin typeface="Arial" pitchFamily="34" charset="0"/>
                <a:cs typeface="Arial" pitchFamily="34" charset="0"/>
              </a:rPr>
              <a:t> dan </a:t>
            </a:r>
            <a:r>
              <a:rPr lang="en-US" sz="2400" b="1" dirty="0" err="1">
                <a:latin typeface="Arial" pitchFamily="34" charset="0"/>
                <a:cs typeface="Arial" pitchFamily="34" charset="0"/>
              </a:rPr>
              <a:t>sayangkan</a:t>
            </a:r>
            <a:r>
              <a:rPr lang="en-US" sz="2400" b="1" dirty="0">
                <a:latin typeface="Arial" pitchFamily="34" charset="0"/>
                <a:cs typeface="Arial" pitchFamily="34" charset="0"/>
              </a:rPr>
              <a:t> negara</a:t>
            </a:r>
          </a:p>
        </p:txBody>
      </p:sp>
      <p:sp>
        <p:nvSpPr>
          <p:cNvPr id="12" name="TextBox 11">
            <a:extLst>
              <a:ext uri="{FF2B5EF4-FFF2-40B4-BE49-F238E27FC236}">
                <a16:creationId xmlns:a16="http://schemas.microsoft.com/office/drawing/2014/main" id="{26D6781D-685B-4420-8C0F-E9F3A530D2D0}"/>
              </a:ext>
            </a:extLst>
          </p:cNvPr>
          <p:cNvSpPr txBox="1"/>
          <p:nvPr/>
        </p:nvSpPr>
        <p:spPr>
          <a:xfrm>
            <a:off x="1708384" y="1722625"/>
            <a:ext cx="6030433" cy="830997"/>
          </a:xfrm>
          <a:prstGeom prst="rect">
            <a:avLst/>
          </a:prstGeom>
          <a:noFill/>
        </p:spPr>
        <p:txBody>
          <a:bodyPr wrap="none" rtlCol="0">
            <a:spAutoFit/>
          </a:bodyPr>
          <a:lstStyle/>
          <a:p>
            <a:r>
              <a:rPr lang="en-US" sz="2400" b="1" dirty="0">
                <a:latin typeface="Arial" pitchFamily="34" charset="0"/>
                <a:cs typeface="Arial" pitchFamily="34" charset="0"/>
              </a:rPr>
              <a:t>PERLU BERSYUKUR DENGAN NIKMAT </a:t>
            </a:r>
          </a:p>
          <a:p>
            <a:r>
              <a:rPr lang="en-US" sz="2400" b="1" dirty="0">
                <a:latin typeface="Arial" pitchFamily="34" charset="0"/>
                <a:cs typeface="Arial" pitchFamily="34" charset="0"/>
              </a:rPr>
              <a:t>KEAMANAN YANG DIKECAPI</a:t>
            </a:r>
          </a:p>
        </p:txBody>
      </p:sp>
      <p:pic>
        <p:nvPicPr>
          <p:cNvPr id="7" name="Picture 6">
            <a:extLst>
              <a:ext uri="{FF2B5EF4-FFF2-40B4-BE49-F238E27FC236}">
                <a16:creationId xmlns:a16="http://schemas.microsoft.com/office/drawing/2014/main" id="{714BBD51-5B53-49F1-A4C9-B8A55F1B0A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4758"/>
          <a:stretch/>
        </p:blipFill>
        <p:spPr>
          <a:xfrm>
            <a:off x="1251598" y="3113346"/>
            <a:ext cx="928023" cy="830997"/>
          </a:xfrm>
          <a:prstGeom prst="rect">
            <a:avLst/>
          </a:prstGeom>
        </p:spPr>
      </p:pic>
      <p:pic>
        <p:nvPicPr>
          <p:cNvPr id="17" name="Picture 16">
            <a:extLst>
              <a:ext uri="{FF2B5EF4-FFF2-40B4-BE49-F238E27FC236}">
                <a16:creationId xmlns:a16="http://schemas.microsoft.com/office/drawing/2014/main" id="{42CDC0D7-6410-4747-9A33-63D6A02951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0338" b="34420"/>
          <a:stretch/>
        </p:blipFill>
        <p:spPr>
          <a:xfrm>
            <a:off x="1251598" y="4090620"/>
            <a:ext cx="928023" cy="830997"/>
          </a:xfrm>
          <a:prstGeom prst="rect">
            <a:avLst/>
          </a:prstGeom>
        </p:spPr>
      </p:pic>
      <p:pic>
        <p:nvPicPr>
          <p:cNvPr id="18" name="Picture 17">
            <a:extLst>
              <a:ext uri="{FF2B5EF4-FFF2-40B4-BE49-F238E27FC236}">
                <a16:creationId xmlns:a16="http://schemas.microsoft.com/office/drawing/2014/main" id="{6A06A7F6-1D83-4151-8944-9A33DC066D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5579"/>
          <a:stretch/>
        </p:blipFill>
        <p:spPr>
          <a:xfrm>
            <a:off x="1251598" y="5137641"/>
            <a:ext cx="928023" cy="811639"/>
          </a:xfrm>
          <a:prstGeom prst="rect">
            <a:avLst/>
          </a:prstGeom>
        </p:spPr>
      </p:pic>
      <p:sp>
        <p:nvSpPr>
          <p:cNvPr id="19" name="TextBox 18">
            <a:extLst>
              <a:ext uri="{FF2B5EF4-FFF2-40B4-BE49-F238E27FC236}">
                <a16:creationId xmlns:a16="http://schemas.microsoft.com/office/drawing/2014/main" id="{3E642D1B-54A0-4660-9501-1A3671BED911}"/>
              </a:ext>
            </a:extLst>
          </p:cNvPr>
          <p:cNvSpPr txBox="1"/>
          <p:nvPr/>
        </p:nvSpPr>
        <p:spPr>
          <a:xfrm>
            <a:off x="2218029" y="4088566"/>
            <a:ext cx="6764025" cy="830997"/>
          </a:xfrm>
          <a:prstGeom prst="rect">
            <a:avLst/>
          </a:prstGeom>
          <a:noFill/>
        </p:spPr>
        <p:txBody>
          <a:bodyPr wrap="square" rtlCol="0">
            <a:spAutoFit/>
          </a:bodyPr>
          <a:lstStyle/>
          <a:p>
            <a:r>
              <a:rPr lang="en-US" sz="2400" b="1" dirty="0" err="1">
                <a:latin typeface="Arial" pitchFamily="34" charset="0"/>
                <a:cs typeface="Arial" pitchFamily="34" charset="0"/>
              </a:rPr>
              <a:t>Utamakan</a:t>
            </a:r>
            <a:r>
              <a:rPr lang="en-US" sz="2400" b="1" dirty="0">
                <a:latin typeface="Arial" pitchFamily="34" charset="0"/>
                <a:cs typeface="Arial" pitchFamily="34" charset="0"/>
              </a:rPr>
              <a:t> </a:t>
            </a:r>
            <a:r>
              <a:rPr lang="en-US" sz="2400" b="1" dirty="0" err="1">
                <a:latin typeface="Arial" pitchFamily="34" charset="0"/>
                <a:cs typeface="Arial" pitchFamily="34" charset="0"/>
              </a:rPr>
              <a:t>perdamaian</a:t>
            </a:r>
            <a:r>
              <a:rPr lang="en-US" sz="2400" b="1" dirty="0">
                <a:latin typeface="Arial" pitchFamily="34" charset="0"/>
                <a:cs typeface="Arial" pitchFamily="34" charset="0"/>
              </a:rPr>
              <a:t> dan </a:t>
            </a:r>
            <a:r>
              <a:rPr lang="en-US" sz="2400" b="1" dirty="0" err="1">
                <a:latin typeface="Arial" pitchFamily="34" charset="0"/>
                <a:cs typeface="Arial" pitchFamily="34" charset="0"/>
              </a:rPr>
              <a:t>impikan</a:t>
            </a:r>
            <a:r>
              <a:rPr lang="en-US" sz="2400" b="1" dirty="0">
                <a:latin typeface="Arial" pitchFamily="34" charset="0"/>
                <a:cs typeface="Arial" pitchFamily="34" charset="0"/>
              </a:rPr>
              <a:t> negara yang </a:t>
            </a:r>
            <a:r>
              <a:rPr lang="en-US" sz="2400" b="1" dirty="0" err="1">
                <a:latin typeface="Arial" pitchFamily="34" charset="0"/>
                <a:cs typeface="Arial" pitchFamily="34" charset="0"/>
              </a:rPr>
              <a:t>berdaulat</a:t>
            </a:r>
            <a:r>
              <a:rPr lang="en-US" sz="2400" b="1" dirty="0">
                <a:latin typeface="Arial" pitchFamily="34" charset="0"/>
                <a:cs typeface="Arial" pitchFamily="34" charset="0"/>
              </a:rPr>
              <a:t> </a:t>
            </a:r>
            <a:r>
              <a:rPr lang="en-US" sz="2400" b="1" dirty="0" err="1">
                <a:latin typeface="Arial" pitchFamily="34" charset="0"/>
                <a:cs typeface="Arial" pitchFamily="34" charset="0"/>
              </a:rPr>
              <a:t>untuk</a:t>
            </a:r>
            <a:r>
              <a:rPr lang="en-US" sz="2400" b="1" dirty="0">
                <a:latin typeface="Arial" pitchFamily="34" charset="0"/>
                <a:cs typeface="Arial" pitchFamily="34" charset="0"/>
              </a:rPr>
              <a:t> </a:t>
            </a:r>
            <a:r>
              <a:rPr lang="en-US" sz="2400" b="1" dirty="0" err="1">
                <a:latin typeface="Arial" pitchFamily="34" charset="0"/>
                <a:cs typeface="Arial" pitchFamily="34" charset="0"/>
              </a:rPr>
              <a:t>hidup</a:t>
            </a:r>
            <a:r>
              <a:rPr lang="en-US" sz="2400" b="1" dirty="0">
                <a:latin typeface="Arial" pitchFamily="34" charset="0"/>
                <a:cs typeface="Arial" pitchFamily="34" charset="0"/>
              </a:rPr>
              <a:t> </a:t>
            </a:r>
            <a:r>
              <a:rPr lang="en-US" sz="2400" b="1" dirty="0" err="1">
                <a:latin typeface="Arial" pitchFamily="34" charset="0"/>
                <a:cs typeface="Arial" pitchFamily="34" charset="0"/>
              </a:rPr>
              <a:t>aman</a:t>
            </a:r>
            <a:r>
              <a:rPr lang="en-US" sz="2400" b="1" dirty="0">
                <a:latin typeface="Arial" pitchFamily="34" charset="0"/>
                <a:cs typeface="Arial" pitchFamily="34" charset="0"/>
              </a:rPr>
              <a:t> </a:t>
            </a:r>
            <a:r>
              <a:rPr lang="en-US" sz="2400" b="1" dirty="0" err="1">
                <a:latin typeface="Arial" pitchFamily="34" charset="0"/>
                <a:cs typeface="Arial" pitchFamily="34" charset="0"/>
              </a:rPr>
              <a:t>makmur</a:t>
            </a:r>
            <a:endParaRPr lang="en-US" sz="2400" b="1" dirty="0">
              <a:latin typeface="Arial" pitchFamily="34" charset="0"/>
              <a:cs typeface="Arial" pitchFamily="34" charset="0"/>
            </a:endParaRPr>
          </a:p>
        </p:txBody>
      </p:sp>
      <p:sp>
        <p:nvSpPr>
          <p:cNvPr id="20" name="TextBox 19">
            <a:extLst>
              <a:ext uri="{FF2B5EF4-FFF2-40B4-BE49-F238E27FC236}">
                <a16:creationId xmlns:a16="http://schemas.microsoft.com/office/drawing/2014/main" id="{5AB132DA-028C-4A91-824F-06113A72B265}"/>
              </a:ext>
            </a:extLst>
          </p:cNvPr>
          <p:cNvSpPr txBox="1"/>
          <p:nvPr/>
        </p:nvSpPr>
        <p:spPr>
          <a:xfrm>
            <a:off x="2153252" y="5135195"/>
            <a:ext cx="5659108" cy="830997"/>
          </a:xfrm>
          <a:prstGeom prst="rect">
            <a:avLst/>
          </a:prstGeom>
          <a:noFill/>
        </p:spPr>
        <p:txBody>
          <a:bodyPr wrap="square" rtlCol="0">
            <a:spAutoFit/>
          </a:bodyPr>
          <a:lstStyle/>
          <a:p>
            <a:r>
              <a:rPr lang="en-US" sz="2400" b="1" dirty="0">
                <a:latin typeface="Arial" pitchFamily="34" charset="0"/>
                <a:cs typeface="Arial" pitchFamily="34" charset="0"/>
              </a:rPr>
              <a:t>Terus </a:t>
            </a:r>
            <a:r>
              <a:rPr lang="en-US" sz="2400" b="1" dirty="0" err="1">
                <a:latin typeface="Arial" pitchFamily="34" charset="0"/>
                <a:cs typeface="Arial" pitchFamily="34" charset="0"/>
              </a:rPr>
              <a:t>berjuang</a:t>
            </a:r>
            <a:r>
              <a:rPr lang="en-US" sz="2400" b="1" dirty="0">
                <a:latin typeface="Arial" pitchFamily="34" charset="0"/>
                <a:cs typeface="Arial" pitchFamily="34" charset="0"/>
              </a:rPr>
              <a:t> </a:t>
            </a:r>
            <a:r>
              <a:rPr lang="en-US" sz="2400" b="1" dirty="0" err="1">
                <a:latin typeface="Arial" pitchFamily="34" charset="0"/>
                <a:cs typeface="Arial" pitchFamily="34" charset="0"/>
              </a:rPr>
              <a:t>untuk</a:t>
            </a:r>
            <a:r>
              <a:rPr lang="en-US" sz="2400" b="1" dirty="0">
                <a:latin typeface="Arial" pitchFamily="34" charset="0"/>
                <a:cs typeface="Arial" pitchFamily="34" charset="0"/>
              </a:rPr>
              <a:t> negara </a:t>
            </a:r>
            <a:r>
              <a:rPr lang="en-US" sz="2400" b="1" dirty="0" err="1">
                <a:latin typeface="Arial" pitchFamily="34" charset="0"/>
                <a:cs typeface="Arial" pitchFamily="34" charset="0"/>
              </a:rPr>
              <a:t>merdeka</a:t>
            </a:r>
            <a:r>
              <a:rPr lang="en-US" sz="2400" b="1" dirty="0">
                <a:latin typeface="Arial" pitchFamily="34" charset="0"/>
                <a:cs typeface="Arial" pitchFamily="34" charset="0"/>
              </a:rPr>
              <a:t> dan </a:t>
            </a:r>
            <a:r>
              <a:rPr lang="en-US" sz="2400" b="1" dirty="0" err="1">
                <a:latin typeface="Arial" pitchFamily="34" charset="0"/>
                <a:cs typeface="Arial" pitchFamily="34" charset="0"/>
              </a:rPr>
              <a:t>berdaulat</a:t>
            </a:r>
            <a:r>
              <a:rPr lang="en-US" sz="2400" b="1" dirty="0">
                <a:latin typeface="Arial" pitchFamily="34" charset="0"/>
                <a:cs typeface="Arial" pitchFamily="34" charset="0"/>
              </a:rPr>
              <a:t> </a:t>
            </a:r>
          </a:p>
        </p:txBody>
      </p:sp>
      <p:pic>
        <p:nvPicPr>
          <p:cNvPr id="3" name="Picture 2">
            <a:extLst>
              <a:ext uri="{FF2B5EF4-FFF2-40B4-BE49-F238E27FC236}">
                <a16:creationId xmlns:a16="http://schemas.microsoft.com/office/drawing/2014/main" id="{17BA9513-F27D-433C-8EB1-6370BFA5B5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1708"/>
          <a:stretch/>
        </p:blipFill>
        <p:spPr>
          <a:xfrm>
            <a:off x="256251" y="1262825"/>
            <a:ext cx="1464509" cy="1883604"/>
          </a:xfrm>
          <a:prstGeom prst="rect">
            <a:avLst/>
          </a:prstGeom>
          <a:effectLst>
            <a:outerShdw blurRad="50800" dist="50800" dir="5400000" algn="ctr" rotWithShape="0">
              <a:schemeClr val="bg1">
                <a:lumMod val="50000"/>
              </a:schemeClr>
            </a:outerShdw>
          </a:effectLst>
        </p:spPr>
      </p:pic>
    </p:spTree>
    <p:extLst>
      <p:ext uri="{BB962C8B-B14F-4D97-AF65-F5344CB8AC3E}">
        <p14:creationId xmlns:p14="http://schemas.microsoft.com/office/powerpoint/2010/main" val="1020008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80"/>
            <a:ext cx="9289032" cy="6912279"/>
            <a:chOff x="-36512" y="-54279"/>
            <a:chExt cx="9289032" cy="6813290"/>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 y="725701"/>
              <a:ext cx="9235330"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45151" y="107955"/>
            <a:ext cx="8136904" cy="830997"/>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IBRAH DAN PENGAJARAN DARIPADA KONFLIK YANG BERLAKU DI PALESTIN ADALAH;</a:t>
            </a:r>
          </a:p>
        </p:txBody>
      </p:sp>
      <p:sp>
        <p:nvSpPr>
          <p:cNvPr id="11" name="TextBox 10">
            <a:extLst>
              <a:ext uri="{FF2B5EF4-FFF2-40B4-BE49-F238E27FC236}">
                <a16:creationId xmlns:a16="http://schemas.microsoft.com/office/drawing/2014/main" id="{57376ACE-1479-4706-B719-5883B180A908}"/>
              </a:ext>
            </a:extLst>
          </p:cNvPr>
          <p:cNvSpPr txBox="1"/>
          <p:nvPr/>
        </p:nvSpPr>
        <p:spPr>
          <a:xfrm>
            <a:off x="2215393" y="2917394"/>
            <a:ext cx="6605080" cy="1200329"/>
          </a:xfrm>
          <a:prstGeom prst="rect">
            <a:avLst/>
          </a:prstGeom>
          <a:noFill/>
        </p:spPr>
        <p:txBody>
          <a:bodyPr wrap="square" rtlCol="0">
            <a:spAutoFit/>
          </a:bodyPr>
          <a:lstStyle/>
          <a:p>
            <a:r>
              <a:rPr lang="en-US" sz="2400" b="1" dirty="0" err="1">
                <a:latin typeface="Arial" pitchFamily="34" charset="0"/>
                <a:cs typeface="Arial" pitchFamily="34" charset="0"/>
              </a:rPr>
              <a:t>Kekal</a:t>
            </a:r>
            <a:r>
              <a:rPr lang="en-US" sz="2400" b="1" dirty="0">
                <a:latin typeface="Arial" pitchFamily="34" charset="0"/>
                <a:cs typeface="Arial" pitchFamily="34" charset="0"/>
              </a:rPr>
              <a:t> </a:t>
            </a:r>
            <a:r>
              <a:rPr lang="en-US" sz="2400" b="1" dirty="0" err="1">
                <a:latin typeface="Arial" pitchFamily="34" charset="0"/>
                <a:cs typeface="Arial" pitchFamily="34" charset="0"/>
              </a:rPr>
              <a:t>istiqamah</a:t>
            </a:r>
            <a:r>
              <a:rPr lang="en-US" sz="2400" b="1" dirty="0">
                <a:latin typeface="Arial" pitchFamily="34" charset="0"/>
                <a:cs typeface="Arial" pitchFamily="34" charset="0"/>
              </a:rPr>
              <a:t> </a:t>
            </a:r>
            <a:r>
              <a:rPr lang="en-US" sz="2400" b="1" dirty="0" err="1">
                <a:latin typeface="Arial" pitchFamily="34" charset="0"/>
                <a:cs typeface="Arial" pitchFamily="34" charset="0"/>
              </a:rPr>
              <a:t>meneruskan</a:t>
            </a:r>
            <a:r>
              <a:rPr lang="en-US" sz="2400" b="1" dirty="0">
                <a:latin typeface="Arial" pitchFamily="34" charset="0"/>
                <a:cs typeface="Arial" pitchFamily="34" charset="0"/>
              </a:rPr>
              <a:t> </a:t>
            </a:r>
            <a:r>
              <a:rPr lang="en-US" sz="2400" b="1" dirty="0" err="1">
                <a:latin typeface="Arial" pitchFamily="34" charset="0"/>
                <a:cs typeface="Arial" pitchFamily="34" charset="0"/>
              </a:rPr>
              <a:t>perjuangan</a:t>
            </a:r>
            <a:r>
              <a:rPr lang="en-US" sz="2400" b="1" dirty="0">
                <a:latin typeface="Arial" pitchFamily="34" charset="0"/>
                <a:cs typeface="Arial" pitchFamily="34" charset="0"/>
              </a:rPr>
              <a:t> </a:t>
            </a:r>
            <a:r>
              <a:rPr lang="en-US" sz="2400" b="1" dirty="0" err="1">
                <a:latin typeface="Arial" pitchFamily="34" charset="0"/>
                <a:cs typeface="Arial" pitchFamily="34" charset="0"/>
              </a:rPr>
              <a:t>meskipun</a:t>
            </a:r>
            <a:r>
              <a:rPr lang="en-US" sz="2400" b="1" dirty="0">
                <a:latin typeface="Arial" pitchFamily="34" charset="0"/>
                <a:cs typeface="Arial" pitchFamily="34" charset="0"/>
              </a:rPr>
              <a:t> </a:t>
            </a:r>
            <a:r>
              <a:rPr lang="en-US" sz="2400" b="1" dirty="0" err="1">
                <a:latin typeface="Arial" pitchFamily="34" charset="0"/>
                <a:cs typeface="Arial" pitchFamily="34" charset="0"/>
              </a:rPr>
              <a:t>tanpa</a:t>
            </a:r>
            <a:r>
              <a:rPr lang="en-US" sz="2400" b="1" dirty="0">
                <a:latin typeface="Arial" pitchFamily="34" charset="0"/>
                <a:cs typeface="Arial" pitchFamily="34" charset="0"/>
              </a:rPr>
              <a:t> </a:t>
            </a:r>
            <a:r>
              <a:rPr lang="en-US" sz="2400" b="1" dirty="0" err="1">
                <a:latin typeface="Arial" pitchFamily="34" charset="0"/>
                <a:cs typeface="Arial" pitchFamily="34" charset="0"/>
              </a:rPr>
              <a:t>kemudahan</a:t>
            </a:r>
            <a:r>
              <a:rPr lang="en-US" sz="2400" b="1" dirty="0">
                <a:latin typeface="Arial" pitchFamily="34" charset="0"/>
                <a:cs typeface="Arial" pitchFamily="34" charset="0"/>
              </a:rPr>
              <a:t> </a:t>
            </a:r>
            <a:r>
              <a:rPr lang="en-US" sz="2400" b="1" dirty="0" err="1">
                <a:latin typeface="Arial" pitchFamily="34" charset="0"/>
                <a:cs typeface="Arial" pitchFamily="34" charset="0"/>
              </a:rPr>
              <a:t>asas</a:t>
            </a:r>
            <a:r>
              <a:rPr lang="en-US" sz="2400" b="1" dirty="0">
                <a:latin typeface="Arial" pitchFamily="34" charset="0"/>
                <a:cs typeface="Arial" pitchFamily="34" charset="0"/>
              </a:rPr>
              <a:t>, </a:t>
            </a:r>
            <a:r>
              <a:rPr lang="en-US" sz="2400" b="1" dirty="0" err="1">
                <a:latin typeface="Arial" pitchFamily="34" charset="0"/>
                <a:cs typeface="Arial" pitchFamily="34" charset="0"/>
              </a:rPr>
              <a:t>makanan</a:t>
            </a:r>
            <a:r>
              <a:rPr lang="en-US" sz="2400" b="1" dirty="0">
                <a:latin typeface="Arial" pitchFamily="34" charset="0"/>
                <a:cs typeface="Arial" pitchFamily="34" charset="0"/>
              </a:rPr>
              <a:t> dan </a:t>
            </a:r>
            <a:r>
              <a:rPr lang="en-US" sz="2400" b="1" dirty="0" err="1">
                <a:latin typeface="Arial" pitchFamily="34" charset="0"/>
                <a:cs typeface="Arial" pitchFamily="34" charset="0"/>
              </a:rPr>
              <a:t>minuman</a:t>
            </a:r>
            <a:endParaRPr lang="en-US" sz="2400" b="1" dirty="0">
              <a:latin typeface="Arial" pitchFamily="34" charset="0"/>
              <a:cs typeface="Arial" pitchFamily="34" charset="0"/>
            </a:endParaRPr>
          </a:p>
        </p:txBody>
      </p:sp>
      <p:sp>
        <p:nvSpPr>
          <p:cNvPr id="12" name="TextBox 11">
            <a:extLst>
              <a:ext uri="{FF2B5EF4-FFF2-40B4-BE49-F238E27FC236}">
                <a16:creationId xmlns:a16="http://schemas.microsoft.com/office/drawing/2014/main" id="{26D6781D-685B-4420-8C0F-E9F3A530D2D0}"/>
              </a:ext>
            </a:extLst>
          </p:cNvPr>
          <p:cNvSpPr txBox="1"/>
          <p:nvPr/>
        </p:nvSpPr>
        <p:spPr>
          <a:xfrm>
            <a:off x="1708384" y="1556792"/>
            <a:ext cx="6867201" cy="1200329"/>
          </a:xfrm>
          <a:prstGeom prst="rect">
            <a:avLst/>
          </a:prstGeom>
          <a:noFill/>
        </p:spPr>
        <p:txBody>
          <a:bodyPr wrap="none" rtlCol="0">
            <a:spAutoFit/>
          </a:bodyPr>
          <a:lstStyle/>
          <a:p>
            <a:r>
              <a:rPr lang="en-US" sz="2400" b="1" dirty="0">
                <a:latin typeface="Arial" pitchFamily="34" charset="0"/>
                <a:cs typeface="Arial" pitchFamily="34" charset="0"/>
              </a:rPr>
              <a:t>PERLUNYA KETAHANAN DAN KEKUATAN </a:t>
            </a:r>
          </a:p>
          <a:p>
            <a:r>
              <a:rPr lang="en-US" sz="2400" b="1" dirty="0">
                <a:latin typeface="Arial" pitchFamily="34" charset="0"/>
                <a:cs typeface="Arial" pitchFamily="34" charset="0"/>
              </a:rPr>
              <a:t>ROHANI DALAM MENGHADAPI TENTANGAN </a:t>
            </a:r>
          </a:p>
          <a:p>
            <a:r>
              <a:rPr lang="en-US" sz="2400" b="1" dirty="0">
                <a:latin typeface="Arial" pitchFamily="34" charset="0"/>
                <a:cs typeface="Arial" pitchFamily="34" charset="0"/>
              </a:rPr>
              <a:t>DAN KESULITAN</a:t>
            </a:r>
          </a:p>
        </p:txBody>
      </p:sp>
      <p:pic>
        <p:nvPicPr>
          <p:cNvPr id="7" name="Picture 6">
            <a:extLst>
              <a:ext uri="{FF2B5EF4-FFF2-40B4-BE49-F238E27FC236}">
                <a16:creationId xmlns:a16="http://schemas.microsoft.com/office/drawing/2014/main" id="{714BBD51-5B53-49F1-A4C9-B8A55F1B0A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4758"/>
          <a:stretch/>
        </p:blipFill>
        <p:spPr>
          <a:xfrm>
            <a:off x="1251598" y="3113346"/>
            <a:ext cx="928023" cy="830997"/>
          </a:xfrm>
          <a:prstGeom prst="rect">
            <a:avLst/>
          </a:prstGeom>
        </p:spPr>
      </p:pic>
      <p:pic>
        <p:nvPicPr>
          <p:cNvPr id="17" name="Picture 16">
            <a:extLst>
              <a:ext uri="{FF2B5EF4-FFF2-40B4-BE49-F238E27FC236}">
                <a16:creationId xmlns:a16="http://schemas.microsoft.com/office/drawing/2014/main" id="{42CDC0D7-6410-4747-9A33-63D6A02951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0338" b="34420"/>
          <a:stretch/>
        </p:blipFill>
        <p:spPr>
          <a:xfrm>
            <a:off x="1251598" y="4398203"/>
            <a:ext cx="928023" cy="830997"/>
          </a:xfrm>
          <a:prstGeom prst="rect">
            <a:avLst/>
          </a:prstGeom>
        </p:spPr>
      </p:pic>
      <p:sp>
        <p:nvSpPr>
          <p:cNvPr id="20" name="TextBox 19">
            <a:extLst>
              <a:ext uri="{FF2B5EF4-FFF2-40B4-BE49-F238E27FC236}">
                <a16:creationId xmlns:a16="http://schemas.microsoft.com/office/drawing/2014/main" id="{5AB132DA-028C-4A91-824F-06113A72B265}"/>
              </a:ext>
            </a:extLst>
          </p:cNvPr>
          <p:cNvSpPr txBox="1"/>
          <p:nvPr/>
        </p:nvSpPr>
        <p:spPr>
          <a:xfrm>
            <a:off x="2153252" y="4221088"/>
            <a:ext cx="5659108" cy="1200329"/>
          </a:xfrm>
          <a:prstGeom prst="rect">
            <a:avLst/>
          </a:prstGeom>
          <a:noFill/>
        </p:spPr>
        <p:txBody>
          <a:bodyPr wrap="square" rtlCol="0">
            <a:spAutoFit/>
          </a:bodyPr>
          <a:lstStyle/>
          <a:p>
            <a:r>
              <a:rPr lang="en-US" sz="2400" b="1" dirty="0" err="1">
                <a:latin typeface="Arial" pitchFamily="34" charset="0"/>
                <a:cs typeface="Arial" pitchFamily="34" charset="0"/>
              </a:rPr>
              <a:t>Berjuang</a:t>
            </a:r>
            <a:r>
              <a:rPr lang="en-US" sz="2400" b="1" dirty="0">
                <a:latin typeface="Arial" pitchFamily="34" charset="0"/>
                <a:cs typeface="Arial" pitchFamily="34" charset="0"/>
              </a:rPr>
              <a:t> di </a:t>
            </a:r>
            <a:r>
              <a:rPr lang="en-US" sz="2400" b="1" dirty="0" err="1">
                <a:latin typeface="Arial" pitchFamily="34" charset="0"/>
                <a:cs typeface="Arial" pitchFamily="34" charset="0"/>
              </a:rPr>
              <a:t>jalan</a:t>
            </a:r>
            <a:r>
              <a:rPr lang="en-US" sz="2400" b="1" dirty="0">
                <a:latin typeface="Arial" pitchFamily="34" charset="0"/>
                <a:cs typeface="Arial" pitchFamily="34" charset="0"/>
              </a:rPr>
              <a:t> Allah </a:t>
            </a:r>
            <a:r>
              <a:rPr lang="en-US" sz="2400" b="1" dirty="0" err="1">
                <a:latin typeface="Arial" pitchFamily="34" charset="0"/>
                <a:cs typeface="Arial" pitchFamily="34" charset="0"/>
              </a:rPr>
              <a:t>memerlukan</a:t>
            </a:r>
            <a:r>
              <a:rPr lang="en-US" sz="2400" b="1" dirty="0">
                <a:latin typeface="Arial" pitchFamily="34" charset="0"/>
                <a:cs typeface="Arial" pitchFamily="34" charset="0"/>
              </a:rPr>
              <a:t> </a:t>
            </a:r>
            <a:r>
              <a:rPr lang="en-US" sz="2400" b="1" dirty="0" err="1">
                <a:latin typeface="Arial" pitchFamily="34" charset="0"/>
                <a:cs typeface="Arial" pitchFamily="34" charset="0"/>
              </a:rPr>
              <a:t>ketekunan</a:t>
            </a:r>
            <a:r>
              <a:rPr lang="en-US" sz="2400" b="1" dirty="0">
                <a:latin typeface="Arial" pitchFamily="34" charset="0"/>
                <a:cs typeface="Arial" pitchFamily="34" charset="0"/>
              </a:rPr>
              <a:t>, </a:t>
            </a:r>
            <a:r>
              <a:rPr lang="en-US" sz="2400" b="1" dirty="0" err="1">
                <a:latin typeface="Arial" pitchFamily="34" charset="0"/>
                <a:cs typeface="Arial" pitchFamily="34" charset="0"/>
              </a:rPr>
              <a:t>kesabaran</a:t>
            </a:r>
            <a:r>
              <a:rPr lang="en-US" sz="2400" b="1" dirty="0">
                <a:latin typeface="Arial" pitchFamily="34" charset="0"/>
                <a:cs typeface="Arial" pitchFamily="34" charset="0"/>
              </a:rPr>
              <a:t> dan </a:t>
            </a:r>
            <a:r>
              <a:rPr lang="en-US" sz="2400" b="1" dirty="0" err="1">
                <a:latin typeface="Arial" pitchFamily="34" charset="0"/>
                <a:cs typeface="Arial" pitchFamily="34" charset="0"/>
              </a:rPr>
              <a:t>tahan</a:t>
            </a:r>
            <a:r>
              <a:rPr lang="en-US" sz="2400" b="1" dirty="0">
                <a:latin typeface="Arial" pitchFamily="34" charset="0"/>
                <a:cs typeface="Arial" pitchFamily="34" charset="0"/>
              </a:rPr>
              <a:t> </a:t>
            </a:r>
            <a:r>
              <a:rPr lang="en-US" sz="2400" b="1" dirty="0" err="1">
                <a:latin typeface="Arial" pitchFamily="34" charset="0"/>
                <a:cs typeface="Arial" pitchFamily="34" charset="0"/>
              </a:rPr>
              <a:t>jiwa</a:t>
            </a:r>
            <a:r>
              <a:rPr lang="en-US" sz="2400" b="1" dirty="0">
                <a:latin typeface="Arial" pitchFamily="34" charset="0"/>
                <a:cs typeface="Arial" pitchFamily="34" charset="0"/>
              </a:rPr>
              <a:t> </a:t>
            </a:r>
            <a:r>
              <a:rPr lang="en-US" sz="2400" b="1" dirty="0" err="1">
                <a:latin typeface="Arial" pitchFamily="34" charset="0"/>
                <a:cs typeface="Arial" pitchFamily="34" charset="0"/>
              </a:rPr>
              <a:t>serta</a:t>
            </a:r>
            <a:r>
              <a:rPr lang="en-US" sz="2400" b="1" dirty="0">
                <a:latin typeface="Arial" pitchFamily="34" charset="0"/>
                <a:cs typeface="Arial" pitchFamily="34" charset="0"/>
              </a:rPr>
              <a:t> mental</a:t>
            </a:r>
          </a:p>
        </p:txBody>
      </p:sp>
      <p:pic>
        <p:nvPicPr>
          <p:cNvPr id="4" name="Picture 3">
            <a:extLst>
              <a:ext uri="{FF2B5EF4-FFF2-40B4-BE49-F238E27FC236}">
                <a16:creationId xmlns:a16="http://schemas.microsoft.com/office/drawing/2014/main" id="{2B673347-4721-49CC-8801-A7EEA3FF367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701"/>
          <a:stretch/>
        </p:blipFill>
        <p:spPr>
          <a:xfrm>
            <a:off x="192136" y="1226593"/>
            <a:ext cx="1527681" cy="1956067"/>
          </a:xfrm>
          <a:prstGeom prst="rect">
            <a:avLst/>
          </a:prstGeom>
          <a:effectLst>
            <a:outerShdw blurRad="50800" dist="50800" dir="5400000" algn="ctr" rotWithShape="0">
              <a:schemeClr val="bg1">
                <a:lumMod val="50000"/>
              </a:schemeClr>
            </a:outerShdw>
          </a:effectLst>
        </p:spPr>
      </p:pic>
    </p:spTree>
    <p:extLst>
      <p:ext uri="{BB962C8B-B14F-4D97-AF65-F5344CB8AC3E}">
        <p14:creationId xmlns:p14="http://schemas.microsoft.com/office/powerpoint/2010/main" val="937496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80"/>
            <a:ext cx="9289032" cy="6912279"/>
            <a:chOff x="-36512" y="-54279"/>
            <a:chExt cx="9289032" cy="6813290"/>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 y="725701"/>
              <a:ext cx="9235330"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45151" y="107955"/>
            <a:ext cx="8136904" cy="830997"/>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IBRAH DAN PENGAJARAN DARIPADA KONFLIK YANG BERLAKU DI PALESTIN ADALAH;</a:t>
            </a:r>
          </a:p>
        </p:txBody>
      </p:sp>
      <p:sp>
        <p:nvSpPr>
          <p:cNvPr id="11" name="TextBox 10">
            <a:extLst>
              <a:ext uri="{FF2B5EF4-FFF2-40B4-BE49-F238E27FC236}">
                <a16:creationId xmlns:a16="http://schemas.microsoft.com/office/drawing/2014/main" id="{57376ACE-1479-4706-B719-5883B180A908}"/>
              </a:ext>
            </a:extLst>
          </p:cNvPr>
          <p:cNvSpPr txBox="1"/>
          <p:nvPr/>
        </p:nvSpPr>
        <p:spPr>
          <a:xfrm>
            <a:off x="2215392" y="3113345"/>
            <a:ext cx="6518505" cy="830997"/>
          </a:xfrm>
          <a:prstGeom prst="rect">
            <a:avLst/>
          </a:prstGeom>
          <a:noFill/>
        </p:spPr>
        <p:txBody>
          <a:bodyPr wrap="square" rtlCol="0">
            <a:spAutoFit/>
          </a:bodyPr>
          <a:lstStyle/>
          <a:p>
            <a:r>
              <a:rPr lang="en-US" sz="2400" b="1" dirty="0" err="1">
                <a:latin typeface="Arial" pitchFamily="34" charset="0"/>
                <a:cs typeface="Arial" pitchFamily="34" charset="0"/>
              </a:rPr>
              <a:t>Semua</a:t>
            </a:r>
            <a:r>
              <a:rPr lang="en-US" sz="2400" b="1" dirty="0">
                <a:latin typeface="Arial" pitchFamily="34" charset="0"/>
                <a:cs typeface="Arial" pitchFamily="34" charset="0"/>
              </a:rPr>
              <a:t> </a:t>
            </a:r>
            <a:r>
              <a:rPr lang="en-US" sz="2400" b="1" dirty="0" err="1">
                <a:latin typeface="Arial" pitchFamily="34" charset="0"/>
                <a:cs typeface="Arial" pitchFamily="34" charset="0"/>
              </a:rPr>
              <a:t>pemimpin</a:t>
            </a:r>
            <a:r>
              <a:rPr lang="en-US" sz="2400" b="1" dirty="0">
                <a:latin typeface="Arial" pitchFamily="34" charset="0"/>
                <a:cs typeface="Arial" pitchFamily="34" charset="0"/>
              </a:rPr>
              <a:t> dan </a:t>
            </a:r>
            <a:r>
              <a:rPr lang="en-US" sz="2400" b="1" dirty="0" err="1">
                <a:latin typeface="Arial" pitchFamily="34" charset="0"/>
                <a:cs typeface="Arial" pitchFamily="34" charset="0"/>
              </a:rPr>
              <a:t>masyarakat</a:t>
            </a:r>
            <a:r>
              <a:rPr lang="en-US" sz="2400" b="1" dirty="0">
                <a:latin typeface="Arial" pitchFamily="34" charset="0"/>
                <a:cs typeface="Arial" pitchFamily="34" charset="0"/>
              </a:rPr>
              <a:t> dunia </a:t>
            </a:r>
            <a:r>
              <a:rPr lang="en-US" sz="2400" b="1" dirty="0" err="1">
                <a:latin typeface="Arial" pitchFamily="34" charset="0"/>
                <a:cs typeface="Arial" pitchFamily="34" charset="0"/>
              </a:rPr>
              <a:t>perlu</a:t>
            </a:r>
            <a:r>
              <a:rPr lang="en-US" sz="2400" b="1" dirty="0">
                <a:latin typeface="Arial" pitchFamily="34" charset="0"/>
                <a:cs typeface="Arial" pitchFamily="34" charset="0"/>
              </a:rPr>
              <a:t> </a:t>
            </a:r>
            <a:r>
              <a:rPr lang="en-US" sz="2400" b="1" dirty="0" err="1">
                <a:latin typeface="Arial" pitchFamily="34" charset="0"/>
                <a:cs typeface="Arial" pitchFamily="34" charset="0"/>
              </a:rPr>
              <a:t>menentang</a:t>
            </a:r>
            <a:r>
              <a:rPr lang="en-US" sz="2400" b="1" dirty="0">
                <a:latin typeface="Arial" pitchFamily="34" charset="0"/>
                <a:cs typeface="Arial" pitchFamily="34" charset="0"/>
              </a:rPr>
              <a:t> </a:t>
            </a:r>
            <a:r>
              <a:rPr lang="en-US" sz="2400" b="1" dirty="0" err="1">
                <a:latin typeface="Arial" pitchFamily="34" charset="0"/>
                <a:cs typeface="Arial" pitchFamily="34" charset="0"/>
              </a:rPr>
              <a:t>kezaliman</a:t>
            </a:r>
            <a:endParaRPr lang="en-US" sz="2400" b="1" dirty="0">
              <a:latin typeface="Arial" pitchFamily="34" charset="0"/>
              <a:cs typeface="Arial" pitchFamily="34" charset="0"/>
            </a:endParaRPr>
          </a:p>
        </p:txBody>
      </p:sp>
      <p:sp>
        <p:nvSpPr>
          <p:cNvPr id="12" name="TextBox 11">
            <a:extLst>
              <a:ext uri="{FF2B5EF4-FFF2-40B4-BE49-F238E27FC236}">
                <a16:creationId xmlns:a16="http://schemas.microsoft.com/office/drawing/2014/main" id="{26D6781D-685B-4420-8C0F-E9F3A530D2D0}"/>
              </a:ext>
            </a:extLst>
          </p:cNvPr>
          <p:cNvSpPr txBox="1"/>
          <p:nvPr/>
        </p:nvSpPr>
        <p:spPr>
          <a:xfrm>
            <a:off x="1708384" y="1583687"/>
            <a:ext cx="7025513" cy="1200329"/>
          </a:xfrm>
          <a:prstGeom prst="rect">
            <a:avLst/>
          </a:prstGeom>
          <a:noFill/>
        </p:spPr>
        <p:txBody>
          <a:bodyPr wrap="none" rtlCol="0">
            <a:spAutoFit/>
          </a:bodyPr>
          <a:lstStyle/>
          <a:p>
            <a:r>
              <a:rPr lang="en-US" sz="2400" b="1" dirty="0">
                <a:latin typeface="Arial" pitchFamily="34" charset="0"/>
                <a:cs typeface="Arial" pitchFamily="34" charset="0"/>
              </a:rPr>
              <a:t>KEBENARAN TERHADAP ISU KEMANUSIAAN </a:t>
            </a:r>
          </a:p>
          <a:p>
            <a:r>
              <a:rPr lang="en-US" sz="2400" b="1" dirty="0">
                <a:latin typeface="Arial" pitchFamily="34" charset="0"/>
                <a:cs typeface="Arial" pitchFamily="34" charset="0"/>
              </a:rPr>
              <a:t>PERLU SOKONGAN DAN SOLIDARITI </a:t>
            </a:r>
          </a:p>
          <a:p>
            <a:r>
              <a:rPr lang="en-US" sz="2400" b="1" dirty="0">
                <a:latin typeface="Arial" pitchFamily="34" charset="0"/>
                <a:cs typeface="Arial" pitchFamily="34" charset="0"/>
              </a:rPr>
              <a:t>SEMUA PIHAK</a:t>
            </a:r>
          </a:p>
        </p:txBody>
      </p:sp>
      <p:pic>
        <p:nvPicPr>
          <p:cNvPr id="7" name="Picture 6">
            <a:extLst>
              <a:ext uri="{FF2B5EF4-FFF2-40B4-BE49-F238E27FC236}">
                <a16:creationId xmlns:a16="http://schemas.microsoft.com/office/drawing/2014/main" id="{714BBD51-5B53-49F1-A4C9-B8A55F1B0A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4758"/>
          <a:stretch/>
        </p:blipFill>
        <p:spPr>
          <a:xfrm>
            <a:off x="1251598" y="3113346"/>
            <a:ext cx="928023" cy="830997"/>
          </a:xfrm>
          <a:prstGeom prst="rect">
            <a:avLst/>
          </a:prstGeom>
        </p:spPr>
      </p:pic>
      <p:pic>
        <p:nvPicPr>
          <p:cNvPr id="17" name="Picture 16">
            <a:extLst>
              <a:ext uri="{FF2B5EF4-FFF2-40B4-BE49-F238E27FC236}">
                <a16:creationId xmlns:a16="http://schemas.microsoft.com/office/drawing/2014/main" id="{42CDC0D7-6410-4747-9A33-63D6A02951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0338" b="34420"/>
          <a:stretch/>
        </p:blipFill>
        <p:spPr>
          <a:xfrm>
            <a:off x="1251598" y="4090620"/>
            <a:ext cx="928023" cy="830997"/>
          </a:xfrm>
          <a:prstGeom prst="rect">
            <a:avLst/>
          </a:prstGeom>
        </p:spPr>
      </p:pic>
      <p:pic>
        <p:nvPicPr>
          <p:cNvPr id="18" name="Picture 17">
            <a:extLst>
              <a:ext uri="{FF2B5EF4-FFF2-40B4-BE49-F238E27FC236}">
                <a16:creationId xmlns:a16="http://schemas.microsoft.com/office/drawing/2014/main" id="{6A06A7F6-1D83-4151-8944-9A33DC066D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5579"/>
          <a:stretch/>
        </p:blipFill>
        <p:spPr>
          <a:xfrm>
            <a:off x="1251598" y="5281657"/>
            <a:ext cx="928023" cy="811639"/>
          </a:xfrm>
          <a:prstGeom prst="rect">
            <a:avLst/>
          </a:prstGeom>
        </p:spPr>
      </p:pic>
      <p:sp>
        <p:nvSpPr>
          <p:cNvPr id="19" name="TextBox 18">
            <a:extLst>
              <a:ext uri="{FF2B5EF4-FFF2-40B4-BE49-F238E27FC236}">
                <a16:creationId xmlns:a16="http://schemas.microsoft.com/office/drawing/2014/main" id="{3E642D1B-54A0-4660-9501-1A3671BED911}"/>
              </a:ext>
            </a:extLst>
          </p:cNvPr>
          <p:cNvSpPr txBox="1"/>
          <p:nvPr/>
        </p:nvSpPr>
        <p:spPr>
          <a:xfrm>
            <a:off x="2218029" y="4088566"/>
            <a:ext cx="6764025" cy="830997"/>
          </a:xfrm>
          <a:prstGeom prst="rect">
            <a:avLst/>
          </a:prstGeom>
          <a:noFill/>
        </p:spPr>
        <p:txBody>
          <a:bodyPr wrap="square" rtlCol="0">
            <a:spAutoFit/>
          </a:bodyPr>
          <a:lstStyle/>
          <a:p>
            <a:r>
              <a:rPr lang="en-US" sz="2400" b="1" dirty="0" err="1">
                <a:latin typeface="Arial" pitchFamily="34" charset="0"/>
                <a:cs typeface="Arial" pitchFamily="34" charset="0"/>
              </a:rPr>
              <a:t>Menyedarkan</a:t>
            </a:r>
            <a:r>
              <a:rPr lang="en-US" sz="2400" b="1" dirty="0">
                <a:latin typeface="Arial" pitchFamily="34" charset="0"/>
                <a:cs typeface="Arial" pitchFamily="34" charset="0"/>
              </a:rPr>
              <a:t> </a:t>
            </a:r>
            <a:r>
              <a:rPr lang="en-US" sz="2400" b="1" dirty="0" err="1">
                <a:latin typeface="Arial" pitchFamily="34" charset="0"/>
                <a:cs typeface="Arial" pitchFamily="34" charset="0"/>
              </a:rPr>
              <a:t>kita</a:t>
            </a:r>
            <a:r>
              <a:rPr lang="en-US" sz="2400" b="1" dirty="0">
                <a:latin typeface="Arial" pitchFamily="34" charset="0"/>
                <a:cs typeface="Arial" pitchFamily="34" charset="0"/>
              </a:rPr>
              <a:t> </a:t>
            </a:r>
            <a:r>
              <a:rPr lang="en-US" sz="2400" b="1" dirty="0" err="1">
                <a:latin typeface="Arial" pitchFamily="34" charset="0"/>
                <a:cs typeface="Arial" pitchFamily="34" charset="0"/>
              </a:rPr>
              <a:t>bahawa</a:t>
            </a:r>
            <a:r>
              <a:rPr lang="en-US" sz="2400" b="1" dirty="0">
                <a:latin typeface="Arial" pitchFamily="34" charset="0"/>
                <a:cs typeface="Arial" pitchFamily="34" charset="0"/>
              </a:rPr>
              <a:t> Dunia Barat </a:t>
            </a:r>
            <a:r>
              <a:rPr lang="en-US" sz="2400" b="1" dirty="0" err="1">
                <a:latin typeface="Arial" pitchFamily="34" charset="0"/>
                <a:cs typeface="Arial" pitchFamily="34" charset="0"/>
              </a:rPr>
              <a:t>sentiasa</a:t>
            </a:r>
            <a:r>
              <a:rPr lang="en-US" sz="2400" b="1" dirty="0">
                <a:latin typeface="Arial" pitchFamily="34" charset="0"/>
                <a:cs typeface="Arial" pitchFamily="34" charset="0"/>
              </a:rPr>
              <a:t> </a:t>
            </a:r>
            <a:r>
              <a:rPr lang="en-US" sz="2400" b="1" dirty="0" err="1">
                <a:latin typeface="Arial" pitchFamily="34" charset="0"/>
                <a:cs typeface="Arial" pitchFamily="34" charset="0"/>
              </a:rPr>
              <a:t>bersikap</a:t>
            </a:r>
            <a:r>
              <a:rPr lang="en-US" sz="2400" b="1" dirty="0">
                <a:latin typeface="Arial" pitchFamily="34" charset="0"/>
                <a:cs typeface="Arial" pitchFamily="34" charset="0"/>
              </a:rPr>
              <a:t> </a:t>
            </a:r>
            <a:r>
              <a:rPr lang="en-US" sz="2400" b="1" i="1" dirty="0">
                <a:latin typeface="Arial" pitchFamily="34" charset="0"/>
                <a:cs typeface="Arial" pitchFamily="34" charset="0"/>
              </a:rPr>
              <a:t>Double Standard</a:t>
            </a:r>
          </a:p>
        </p:txBody>
      </p:sp>
      <p:sp>
        <p:nvSpPr>
          <p:cNvPr id="20" name="TextBox 19">
            <a:extLst>
              <a:ext uri="{FF2B5EF4-FFF2-40B4-BE49-F238E27FC236}">
                <a16:creationId xmlns:a16="http://schemas.microsoft.com/office/drawing/2014/main" id="{5AB132DA-028C-4A91-824F-06113A72B265}"/>
              </a:ext>
            </a:extLst>
          </p:cNvPr>
          <p:cNvSpPr txBox="1"/>
          <p:nvPr/>
        </p:nvSpPr>
        <p:spPr>
          <a:xfrm>
            <a:off x="2153252" y="5135195"/>
            <a:ext cx="5659108" cy="1200329"/>
          </a:xfrm>
          <a:prstGeom prst="rect">
            <a:avLst/>
          </a:prstGeom>
          <a:noFill/>
        </p:spPr>
        <p:txBody>
          <a:bodyPr wrap="square" rtlCol="0">
            <a:spAutoFit/>
          </a:bodyPr>
          <a:lstStyle/>
          <a:p>
            <a:r>
              <a:rPr lang="en-US" sz="2400" b="1" dirty="0" err="1">
                <a:latin typeface="Arial" pitchFamily="34" charset="0"/>
                <a:cs typeface="Arial" pitchFamily="34" charset="0"/>
              </a:rPr>
              <a:t>Mendukacitakan</a:t>
            </a:r>
            <a:r>
              <a:rPr lang="en-US" sz="2400" b="1" dirty="0">
                <a:latin typeface="Arial" pitchFamily="34" charset="0"/>
                <a:cs typeface="Arial" pitchFamily="34" charset="0"/>
              </a:rPr>
              <a:t> </a:t>
            </a:r>
            <a:r>
              <a:rPr lang="en-US" sz="2400" b="1" dirty="0" err="1">
                <a:latin typeface="Arial" pitchFamily="34" charset="0"/>
                <a:cs typeface="Arial" pitchFamily="34" charset="0"/>
              </a:rPr>
              <a:t>kita</a:t>
            </a:r>
            <a:r>
              <a:rPr lang="en-US" sz="2400" b="1" dirty="0">
                <a:latin typeface="Arial" pitchFamily="34" charset="0"/>
                <a:cs typeface="Arial" pitchFamily="34" charset="0"/>
              </a:rPr>
              <a:t> </a:t>
            </a:r>
            <a:r>
              <a:rPr lang="en-US" sz="2400" b="1" dirty="0" err="1">
                <a:latin typeface="Arial" pitchFamily="34" charset="0"/>
                <a:cs typeface="Arial" pitchFamily="34" charset="0"/>
              </a:rPr>
              <a:t>apabila</a:t>
            </a:r>
            <a:r>
              <a:rPr lang="en-US" sz="2400" b="1" dirty="0">
                <a:latin typeface="Arial" pitchFamily="34" charset="0"/>
                <a:cs typeface="Arial" pitchFamily="34" charset="0"/>
              </a:rPr>
              <a:t> </a:t>
            </a:r>
            <a:r>
              <a:rPr lang="en-US" sz="2400" b="1" dirty="0" err="1">
                <a:latin typeface="Arial" pitchFamily="34" charset="0"/>
                <a:cs typeface="Arial" pitchFamily="34" charset="0"/>
              </a:rPr>
              <a:t>ramai</a:t>
            </a:r>
            <a:r>
              <a:rPr lang="en-US" sz="2400" b="1" dirty="0">
                <a:latin typeface="Arial" pitchFamily="34" charset="0"/>
                <a:cs typeface="Arial" pitchFamily="34" charset="0"/>
              </a:rPr>
              <a:t> </a:t>
            </a:r>
            <a:r>
              <a:rPr lang="en-US" sz="2400" b="1" dirty="0" err="1">
                <a:latin typeface="Arial" pitchFamily="34" charset="0"/>
                <a:cs typeface="Arial" pitchFamily="34" charset="0"/>
              </a:rPr>
              <a:t>umat</a:t>
            </a:r>
            <a:r>
              <a:rPr lang="en-US" sz="2400" b="1" dirty="0">
                <a:latin typeface="Arial" pitchFamily="34" charset="0"/>
                <a:cs typeface="Arial" pitchFamily="34" charset="0"/>
              </a:rPr>
              <a:t> Islam </a:t>
            </a:r>
            <a:r>
              <a:rPr lang="en-US" sz="2400" b="1" dirty="0" err="1">
                <a:latin typeface="Arial" pitchFamily="34" charset="0"/>
                <a:cs typeface="Arial" pitchFamily="34" charset="0"/>
              </a:rPr>
              <a:t>menyokong</a:t>
            </a:r>
            <a:r>
              <a:rPr lang="en-US" sz="2400" b="1" dirty="0">
                <a:latin typeface="Arial" pitchFamily="34" charset="0"/>
                <a:cs typeface="Arial" pitchFamily="34" charset="0"/>
              </a:rPr>
              <a:t> </a:t>
            </a:r>
            <a:r>
              <a:rPr lang="en-US" sz="2400" b="1" dirty="0" err="1">
                <a:latin typeface="Arial" pitchFamily="34" charset="0"/>
                <a:cs typeface="Arial" pitchFamily="34" charset="0"/>
              </a:rPr>
              <a:t>falsafah</a:t>
            </a:r>
            <a:r>
              <a:rPr lang="en-US" sz="2400" b="1" dirty="0">
                <a:latin typeface="Arial" pitchFamily="34" charset="0"/>
                <a:cs typeface="Arial" pitchFamily="34" charset="0"/>
              </a:rPr>
              <a:t> </a:t>
            </a:r>
            <a:r>
              <a:rPr lang="en-US" sz="2400" b="1" dirty="0" err="1">
                <a:latin typeface="Arial" pitchFamily="34" charset="0"/>
                <a:cs typeface="Arial" pitchFamily="34" charset="0"/>
              </a:rPr>
              <a:t>hak</a:t>
            </a:r>
            <a:r>
              <a:rPr lang="en-US" sz="2400" b="1" dirty="0">
                <a:latin typeface="Arial" pitchFamily="34" charset="0"/>
                <a:cs typeface="Arial" pitchFamily="34" charset="0"/>
              </a:rPr>
              <a:t> </a:t>
            </a:r>
            <a:r>
              <a:rPr lang="en-US" sz="2400" b="1" dirty="0" err="1">
                <a:latin typeface="Arial" pitchFamily="34" charset="0"/>
                <a:cs typeface="Arial" pitchFamily="34" charset="0"/>
              </a:rPr>
              <a:t>asasi</a:t>
            </a:r>
            <a:r>
              <a:rPr lang="en-US" sz="2400" b="1" dirty="0">
                <a:latin typeface="Arial" pitchFamily="34" charset="0"/>
                <a:cs typeface="Arial" pitchFamily="34" charset="0"/>
              </a:rPr>
              <a:t> barat yang </a:t>
            </a:r>
            <a:r>
              <a:rPr lang="en-US" sz="2400" b="1" dirty="0" err="1">
                <a:latin typeface="Arial" pitchFamily="34" charset="0"/>
                <a:cs typeface="Arial" pitchFamily="34" charset="0"/>
              </a:rPr>
              <a:t>mengelirukan</a:t>
            </a:r>
            <a:r>
              <a:rPr lang="en-US" sz="2400" b="1" dirty="0">
                <a:latin typeface="Arial" pitchFamily="34" charset="0"/>
                <a:cs typeface="Arial" pitchFamily="34" charset="0"/>
              </a:rPr>
              <a:t>  </a:t>
            </a:r>
          </a:p>
        </p:txBody>
      </p:sp>
      <p:pic>
        <p:nvPicPr>
          <p:cNvPr id="4" name="Picture 3">
            <a:extLst>
              <a:ext uri="{FF2B5EF4-FFF2-40B4-BE49-F238E27FC236}">
                <a16:creationId xmlns:a16="http://schemas.microsoft.com/office/drawing/2014/main" id="{2FFE4480-9DE1-4080-8250-6C04B0575EF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000"/>
          <a:stretch/>
        </p:blipFill>
        <p:spPr>
          <a:xfrm>
            <a:off x="212611" y="1278816"/>
            <a:ext cx="1490372" cy="1862152"/>
          </a:xfrm>
          <a:prstGeom prst="rect">
            <a:avLst/>
          </a:prstGeom>
          <a:effectLst>
            <a:outerShdw blurRad="50800" dist="50800" dir="5400000" algn="ctr" rotWithShape="0">
              <a:schemeClr val="bg1">
                <a:lumMod val="50000"/>
              </a:schemeClr>
            </a:outerShdw>
          </a:effectLst>
        </p:spPr>
      </p:pic>
    </p:spTree>
    <p:extLst>
      <p:ext uri="{BB962C8B-B14F-4D97-AF65-F5344CB8AC3E}">
        <p14:creationId xmlns:p14="http://schemas.microsoft.com/office/powerpoint/2010/main" val="875163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80"/>
            <a:ext cx="9289032" cy="6912279"/>
            <a:chOff x="-36512" y="-54279"/>
            <a:chExt cx="9289032" cy="6813290"/>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 y="725701"/>
              <a:ext cx="9235330"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45151" y="303039"/>
            <a:ext cx="8136904" cy="461665"/>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TANGGUNGJAWAB KITA ADALAH;</a:t>
            </a:r>
          </a:p>
        </p:txBody>
      </p:sp>
      <p:pic>
        <p:nvPicPr>
          <p:cNvPr id="3" name="Picture 2">
            <a:extLst>
              <a:ext uri="{FF2B5EF4-FFF2-40B4-BE49-F238E27FC236}">
                <a16:creationId xmlns:a16="http://schemas.microsoft.com/office/drawing/2014/main" id="{803E390A-528C-4BE2-9B88-C6BD9B7334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412776"/>
            <a:ext cx="6761985" cy="4974334"/>
          </a:xfrm>
          <a:prstGeom prst="rect">
            <a:avLst/>
          </a:prstGeom>
          <a:effectLst>
            <a:outerShdw blurRad="50800" dist="50800" dir="5400000" algn="ctr" rotWithShape="0">
              <a:schemeClr val="bg1">
                <a:lumMod val="50000"/>
              </a:schemeClr>
            </a:outerShdw>
          </a:effectLst>
        </p:spPr>
      </p:pic>
      <p:sp>
        <p:nvSpPr>
          <p:cNvPr id="11" name="TextBox 10">
            <a:extLst>
              <a:ext uri="{FF2B5EF4-FFF2-40B4-BE49-F238E27FC236}">
                <a16:creationId xmlns:a16="http://schemas.microsoft.com/office/drawing/2014/main" id="{57376ACE-1479-4706-B719-5883B180A908}"/>
              </a:ext>
            </a:extLst>
          </p:cNvPr>
          <p:cNvSpPr txBox="1"/>
          <p:nvPr/>
        </p:nvSpPr>
        <p:spPr>
          <a:xfrm>
            <a:off x="1986833" y="1628800"/>
            <a:ext cx="5174815" cy="1200329"/>
          </a:xfrm>
          <a:prstGeom prst="rect">
            <a:avLst/>
          </a:prstGeom>
          <a:noFill/>
        </p:spPr>
        <p:txBody>
          <a:bodyPr wrap="none" rtlCol="0">
            <a:spAutoFit/>
          </a:bodyPr>
          <a:lstStyle/>
          <a:p>
            <a:r>
              <a:rPr lang="en-US" sz="2400" b="1" dirty="0">
                <a:latin typeface="Arial" pitchFamily="34" charset="0"/>
                <a:cs typeface="Arial" pitchFamily="34" charset="0"/>
              </a:rPr>
              <a:t>Bersama-</a:t>
            </a:r>
            <a:r>
              <a:rPr lang="en-US" sz="2400" b="1" dirty="0" err="1">
                <a:latin typeface="Arial" pitchFamily="34" charset="0"/>
                <a:cs typeface="Arial" pitchFamily="34" charset="0"/>
              </a:rPr>
              <a:t>sama</a:t>
            </a:r>
            <a:r>
              <a:rPr lang="en-US" sz="2400" b="1" dirty="0">
                <a:latin typeface="Arial" pitchFamily="34" charset="0"/>
                <a:cs typeface="Arial" pitchFamily="34" charset="0"/>
              </a:rPr>
              <a:t> </a:t>
            </a:r>
            <a:r>
              <a:rPr lang="en-US" sz="2400" b="1" dirty="0" err="1">
                <a:latin typeface="Arial" pitchFamily="34" charset="0"/>
                <a:cs typeface="Arial" pitchFamily="34" charset="0"/>
              </a:rPr>
              <a:t>menghulurkan</a:t>
            </a:r>
            <a:r>
              <a:rPr lang="en-US" sz="2400" b="1" dirty="0">
                <a:latin typeface="Arial" pitchFamily="34" charset="0"/>
                <a:cs typeface="Arial" pitchFamily="34" charset="0"/>
              </a:rPr>
              <a:t> </a:t>
            </a:r>
          </a:p>
          <a:p>
            <a:r>
              <a:rPr lang="en-US" sz="2400" b="1" dirty="0" err="1">
                <a:latin typeface="Arial" pitchFamily="34" charset="0"/>
                <a:cs typeface="Arial" pitchFamily="34" charset="0"/>
              </a:rPr>
              <a:t>bantuan</a:t>
            </a:r>
            <a:r>
              <a:rPr lang="en-US" sz="2400" b="1" dirty="0">
                <a:latin typeface="Arial" pitchFamily="34" charset="0"/>
                <a:cs typeface="Arial" pitchFamily="34" charset="0"/>
              </a:rPr>
              <a:t> dan </a:t>
            </a:r>
            <a:r>
              <a:rPr lang="en-US" sz="2400" b="1" dirty="0" err="1">
                <a:latin typeface="Arial" pitchFamily="34" charset="0"/>
                <a:cs typeface="Arial" pitchFamily="34" charset="0"/>
              </a:rPr>
              <a:t>sumbangan</a:t>
            </a:r>
            <a:r>
              <a:rPr lang="en-US" sz="2400" b="1" dirty="0">
                <a:latin typeface="Arial" pitchFamily="34" charset="0"/>
                <a:cs typeface="Arial" pitchFamily="34" charset="0"/>
              </a:rPr>
              <a:t> material </a:t>
            </a:r>
          </a:p>
          <a:p>
            <a:r>
              <a:rPr lang="en-US" sz="2400" b="1" dirty="0">
                <a:latin typeface="Arial" pitchFamily="34" charset="0"/>
                <a:cs typeface="Arial" pitchFamily="34" charset="0"/>
              </a:rPr>
              <a:t>dan spiritual</a:t>
            </a:r>
          </a:p>
        </p:txBody>
      </p:sp>
      <p:sp>
        <p:nvSpPr>
          <p:cNvPr id="10" name="TextBox 9">
            <a:extLst>
              <a:ext uri="{FF2B5EF4-FFF2-40B4-BE49-F238E27FC236}">
                <a16:creationId xmlns:a16="http://schemas.microsoft.com/office/drawing/2014/main" id="{904E36C8-76F4-44C9-A9DE-CE878F0364CC}"/>
              </a:ext>
            </a:extLst>
          </p:cNvPr>
          <p:cNvSpPr txBox="1"/>
          <p:nvPr/>
        </p:nvSpPr>
        <p:spPr>
          <a:xfrm>
            <a:off x="1984592" y="3462099"/>
            <a:ext cx="4496744" cy="830997"/>
          </a:xfrm>
          <a:prstGeom prst="rect">
            <a:avLst/>
          </a:prstGeom>
          <a:noFill/>
        </p:spPr>
        <p:txBody>
          <a:bodyPr wrap="none" rtlCol="0">
            <a:spAutoFit/>
          </a:bodyPr>
          <a:lstStyle/>
          <a:p>
            <a:r>
              <a:rPr lang="en-US" sz="2400" b="1" dirty="0" err="1">
                <a:latin typeface="Arial" pitchFamily="34" charset="0"/>
                <a:cs typeface="Arial" pitchFamily="34" charset="0"/>
              </a:rPr>
              <a:t>Berterusan</a:t>
            </a:r>
            <a:r>
              <a:rPr lang="en-US" sz="2400" b="1" dirty="0">
                <a:latin typeface="Arial" pitchFamily="34" charset="0"/>
                <a:cs typeface="Arial" pitchFamily="34" charset="0"/>
              </a:rPr>
              <a:t> </a:t>
            </a:r>
            <a:r>
              <a:rPr lang="en-US" sz="2400" b="1" dirty="0" err="1">
                <a:latin typeface="Arial" pitchFamily="34" charset="0"/>
                <a:cs typeface="Arial" pitchFamily="34" charset="0"/>
              </a:rPr>
              <a:t>berdoa</a:t>
            </a:r>
            <a:r>
              <a:rPr lang="en-US" sz="2400" b="1" dirty="0">
                <a:latin typeface="Arial" pitchFamily="34" charset="0"/>
                <a:cs typeface="Arial" pitchFamily="34" charset="0"/>
              </a:rPr>
              <a:t> </a:t>
            </a:r>
            <a:r>
              <a:rPr lang="en-US" sz="2400" b="1" dirty="0" err="1">
                <a:latin typeface="Arial" pitchFamily="34" charset="0"/>
                <a:cs typeface="Arial" pitchFamily="34" charset="0"/>
              </a:rPr>
              <a:t>untuk</a:t>
            </a:r>
            <a:r>
              <a:rPr lang="en-US" sz="2400" b="1" dirty="0">
                <a:latin typeface="Arial" pitchFamily="34" charset="0"/>
                <a:cs typeface="Arial" pitchFamily="34" charset="0"/>
              </a:rPr>
              <a:t> </a:t>
            </a:r>
          </a:p>
          <a:p>
            <a:r>
              <a:rPr lang="en-US" sz="2400" b="1" dirty="0" err="1">
                <a:latin typeface="Arial" pitchFamily="34" charset="0"/>
                <a:cs typeface="Arial" pitchFamily="34" charset="0"/>
              </a:rPr>
              <a:t>kemenangan</a:t>
            </a:r>
            <a:r>
              <a:rPr lang="en-US" sz="2400" b="1" dirty="0">
                <a:latin typeface="Arial" pitchFamily="34" charset="0"/>
                <a:cs typeface="Arial" pitchFamily="34" charset="0"/>
              </a:rPr>
              <a:t> </a:t>
            </a:r>
            <a:r>
              <a:rPr lang="en-US" sz="2400" b="1" dirty="0" err="1">
                <a:latin typeface="Arial" pitchFamily="34" charset="0"/>
                <a:cs typeface="Arial" pitchFamily="34" charset="0"/>
              </a:rPr>
              <a:t>rakyat</a:t>
            </a:r>
            <a:r>
              <a:rPr lang="en-US" sz="2400" b="1" dirty="0">
                <a:latin typeface="Arial" pitchFamily="34" charset="0"/>
                <a:cs typeface="Arial" pitchFamily="34" charset="0"/>
              </a:rPr>
              <a:t> </a:t>
            </a:r>
            <a:r>
              <a:rPr lang="en-US" sz="2400" b="1" dirty="0" err="1">
                <a:latin typeface="Arial" pitchFamily="34" charset="0"/>
                <a:cs typeface="Arial" pitchFamily="34" charset="0"/>
              </a:rPr>
              <a:t>Palestin</a:t>
            </a:r>
            <a:endParaRPr lang="en-US" sz="2400" b="1" dirty="0">
              <a:latin typeface="Arial" pitchFamily="34" charset="0"/>
              <a:cs typeface="Arial" pitchFamily="34" charset="0"/>
            </a:endParaRPr>
          </a:p>
        </p:txBody>
      </p:sp>
      <p:sp>
        <p:nvSpPr>
          <p:cNvPr id="12" name="TextBox 11">
            <a:extLst>
              <a:ext uri="{FF2B5EF4-FFF2-40B4-BE49-F238E27FC236}">
                <a16:creationId xmlns:a16="http://schemas.microsoft.com/office/drawing/2014/main" id="{E8BCF04E-452B-433A-A2E4-D7CC6B6BDEB4}"/>
              </a:ext>
            </a:extLst>
          </p:cNvPr>
          <p:cNvSpPr txBox="1"/>
          <p:nvPr/>
        </p:nvSpPr>
        <p:spPr>
          <a:xfrm>
            <a:off x="1964724" y="4940811"/>
            <a:ext cx="4592924" cy="1200329"/>
          </a:xfrm>
          <a:prstGeom prst="rect">
            <a:avLst/>
          </a:prstGeom>
          <a:noFill/>
        </p:spPr>
        <p:txBody>
          <a:bodyPr wrap="none" rtlCol="0">
            <a:spAutoFit/>
          </a:bodyPr>
          <a:lstStyle/>
          <a:p>
            <a:r>
              <a:rPr lang="en-US" sz="2400" b="1" dirty="0" err="1">
                <a:latin typeface="Arial" pitchFamily="34" charset="0"/>
                <a:cs typeface="Arial" pitchFamily="34" charset="0"/>
              </a:rPr>
              <a:t>Menyuntik</a:t>
            </a:r>
            <a:r>
              <a:rPr lang="en-US" sz="2400" b="1" dirty="0">
                <a:latin typeface="Arial" pitchFamily="34" charset="0"/>
                <a:cs typeface="Arial" pitchFamily="34" charset="0"/>
              </a:rPr>
              <a:t> </a:t>
            </a:r>
            <a:r>
              <a:rPr lang="en-US" sz="2400" b="1" dirty="0" err="1">
                <a:latin typeface="Arial" pitchFamily="34" charset="0"/>
                <a:cs typeface="Arial" pitchFamily="34" charset="0"/>
              </a:rPr>
              <a:t>semangat</a:t>
            </a:r>
            <a:r>
              <a:rPr lang="en-US" sz="2400" b="1" dirty="0">
                <a:latin typeface="Arial" pitchFamily="34" charset="0"/>
                <a:cs typeface="Arial" pitchFamily="34" charset="0"/>
              </a:rPr>
              <a:t> </a:t>
            </a:r>
            <a:r>
              <a:rPr lang="en-US" sz="2400" b="1" dirty="0" err="1">
                <a:latin typeface="Arial" pitchFamily="34" charset="0"/>
                <a:cs typeface="Arial" pitchFamily="34" charset="0"/>
              </a:rPr>
              <a:t>rakyat</a:t>
            </a:r>
            <a:r>
              <a:rPr lang="en-US" sz="2400" b="1" dirty="0">
                <a:latin typeface="Arial" pitchFamily="34" charset="0"/>
                <a:cs typeface="Arial" pitchFamily="34" charset="0"/>
              </a:rPr>
              <a:t> </a:t>
            </a:r>
          </a:p>
          <a:p>
            <a:r>
              <a:rPr lang="en-US" sz="2400" b="1" dirty="0" err="1">
                <a:latin typeface="Arial" pitchFamily="34" charset="0"/>
                <a:cs typeface="Arial" pitchFamily="34" charset="0"/>
              </a:rPr>
              <a:t>Palestin</a:t>
            </a:r>
            <a:r>
              <a:rPr lang="en-US" sz="2400" b="1" dirty="0">
                <a:latin typeface="Arial" pitchFamily="34" charset="0"/>
                <a:cs typeface="Arial" pitchFamily="34" charset="0"/>
              </a:rPr>
              <a:t> </a:t>
            </a:r>
            <a:r>
              <a:rPr lang="en-US" sz="2400" b="1" dirty="0" err="1">
                <a:latin typeface="Arial" pitchFamily="34" charset="0"/>
                <a:cs typeface="Arial" pitchFamily="34" charset="0"/>
              </a:rPr>
              <a:t>untuk</a:t>
            </a:r>
            <a:r>
              <a:rPr lang="en-US" sz="2400" b="1" dirty="0">
                <a:latin typeface="Arial" pitchFamily="34" charset="0"/>
                <a:cs typeface="Arial" pitchFamily="34" charset="0"/>
              </a:rPr>
              <a:t> </a:t>
            </a:r>
            <a:r>
              <a:rPr lang="en-US" sz="2400" b="1" dirty="0" err="1">
                <a:latin typeface="Arial" pitchFamily="34" charset="0"/>
                <a:cs typeface="Arial" pitchFamily="34" charset="0"/>
              </a:rPr>
              <a:t>terus</a:t>
            </a:r>
            <a:r>
              <a:rPr lang="en-US" sz="2400" b="1" dirty="0">
                <a:latin typeface="Arial" pitchFamily="34" charset="0"/>
                <a:cs typeface="Arial" pitchFamily="34" charset="0"/>
              </a:rPr>
              <a:t> </a:t>
            </a:r>
            <a:r>
              <a:rPr lang="en-US" sz="2400" b="1" dirty="0" err="1">
                <a:latin typeface="Arial" pitchFamily="34" charset="0"/>
                <a:cs typeface="Arial" pitchFamily="34" charset="0"/>
              </a:rPr>
              <a:t>berjuang</a:t>
            </a:r>
            <a:r>
              <a:rPr lang="en-US" sz="2400" b="1" dirty="0">
                <a:latin typeface="Arial" pitchFamily="34" charset="0"/>
                <a:cs typeface="Arial" pitchFamily="34" charset="0"/>
              </a:rPr>
              <a:t> </a:t>
            </a:r>
          </a:p>
          <a:p>
            <a:r>
              <a:rPr lang="en-US" sz="2400" b="1" dirty="0" err="1">
                <a:latin typeface="Arial" pitchFamily="34" charset="0"/>
                <a:cs typeface="Arial" pitchFamily="34" charset="0"/>
              </a:rPr>
              <a:t>mempertahankan</a:t>
            </a:r>
            <a:r>
              <a:rPr lang="en-US" sz="2400" b="1" dirty="0">
                <a:latin typeface="Arial" pitchFamily="34" charset="0"/>
                <a:cs typeface="Arial" pitchFamily="34" charset="0"/>
              </a:rPr>
              <a:t> negara</a:t>
            </a:r>
          </a:p>
        </p:txBody>
      </p:sp>
    </p:spTree>
    <p:extLst>
      <p:ext uri="{BB962C8B-B14F-4D97-AF65-F5344CB8AC3E}">
        <p14:creationId xmlns:p14="http://schemas.microsoft.com/office/powerpoint/2010/main" val="3946115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80"/>
            <a:ext cx="9289032" cy="6912279"/>
            <a:chOff x="-36512" y="-54279"/>
            <a:chExt cx="9289032" cy="6813290"/>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 y="725701"/>
              <a:ext cx="9235330"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45151" y="107955"/>
            <a:ext cx="8136904" cy="830997"/>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KESUNGGUHAN MEMBANTU RAKYAT PALESTIN, MAKA MARILAH KITA SAMA-SAMA UNTUK;</a:t>
            </a:r>
          </a:p>
        </p:txBody>
      </p:sp>
      <p:pic>
        <p:nvPicPr>
          <p:cNvPr id="3" name="Picture 2">
            <a:extLst>
              <a:ext uri="{FF2B5EF4-FFF2-40B4-BE49-F238E27FC236}">
                <a16:creationId xmlns:a16="http://schemas.microsoft.com/office/drawing/2014/main" id="{118DEB03-058E-45FF-A635-740CDB0127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1296432"/>
            <a:ext cx="6191488" cy="4824536"/>
          </a:xfrm>
          <a:prstGeom prst="rect">
            <a:avLst/>
          </a:prstGeom>
          <a:effectLst>
            <a:outerShdw blurRad="50800" dist="50800" dir="5400000" algn="ctr" rotWithShape="0">
              <a:schemeClr val="bg1">
                <a:lumMod val="50000"/>
              </a:schemeClr>
            </a:outerShdw>
          </a:effectLst>
        </p:spPr>
      </p:pic>
      <p:sp>
        <p:nvSpPr>
          <p:cNvPr id="11" name="TextBox 10">
            <a:extLst>
              <a:ext uri="{FF2B5EF4-FFF2-40B4-BE49-F238E27FC236}">
                <a16:creationId xmlns:a16="http://schemas.microsoft.com/office/drawing/2014/main" id="{57376ACE-1479-4706-B719-5883B180A908}"/>
              </a:ext>
            </a:extLst>
          </p:cNvPr>
          <p:cNvSpPr txBox="1"/>
          <p:nvPr/>
        </p:nvSpPr>
        <p:spPr>
          <a:xfrm>
            <a:off x="2000716" y="2603520"/>
            <a:ext cx="4881466" cy="2246769"/>
          </a:xfrm>
          <a:prstGeom prst="rect">
            <a:avLst/>
          </a:prstGeom>
          <a:noFill/>
        </p:spPr>
        <p:txBody>
          <a:bodyPr wrap="none" rtlCol="0">
            <a:spAutoFit/>
          </a:bodyPr>
          <a:lstStyle/>
          <a:p>
            <a:pPr algn="ctr"/>
            <a:r>
              <a:rPr lang="en-US" sz="2800" b="1" dirty="0" err="1">
                <a:latin typeface="Arial" pitchFamily="34" charset="0"/>
                <a:cs typeface="Arial" pitchFamily="34" charset="0"/>
              </a:rPr>
              <a:t>Istiqamah</a:t>
            </a:r>
            <a:r>
              <a:rPr lang="en-US" sz="2800" b="1" dirty="0">
                <a:latin typeface="Arial" pitchFamily="34" charset="0"/>
                <a:cs typeface="Arial" pitchFamily="34" charset="0"/>
              </a:rPr>
              <a:t> </a:t>
            </a:r>
            <a:r>
              <a:rPr lang="en-US" sz="2800" b="1" dirty="0" err="1">
                <a:latin typeface="Arial" pitchFamily="34" charset="0"/>
                <a:cs typeface="Arial" pitchFamily="34" charset="0"/>
              </a:rPr>
              <a:t>berdoa</a:t>
            </a:r>
            <a:r>
              <a:rPr lang="en-US" sz="2800" b="1" dirty="0">
                <a:latin typeface="Arial" pitchFamily="34" charset="0"/>
                <a:cs typeface="Arial" pitchFamily="34" charset="0"/>
              </a:rPr>
              <a:t> </a:t>
            </a:r>
          </a:p>
          <a:p>
            <a:pPr algn="ctr"/>
            <a:r>
              <a:rPr lang="en-US" sz="2800" b="1" dirty="0">
                <a:latin typeface="Arial" pitchFamily="34" charset="0"/>
                <a:cs typeface="Arial" pitchFamily="34" charset="0"/>
              </a:rPr>
              <a:t>dan </a:t>
            </a:r>
            <a:r>
              <a:rPr lang="en-US" sz="2800" b="1" dirty="0" err="1">
                <a:latin typeface="Arial" pitchFamily="34" charset="0"/>
                <a:cs typeface="Arial" pitchFamily="34" charset="0"/>
              </a:rPr>
              <a:t>bermunajat</a:t>
            </a:r>
            <a:r>
              <a:rPr lang="en-US" sz="2800" b="1" dirty="0">
                <a:latin typeface="Arial" pitchFamily="34" charset="0"/>
                <a:cs typeface="Arial" pitchFamily="34" charset="0"/>
              </a:rPr>
              <a:t> </a:t>
            </a:r>
            <a:r>
              <a:rPr lang="en-US" sz="2800" b="1" dirty="0" err="1">
                <a:latin typeface="Arial" pitchFamily="34" charset="0"/>
                <a:cs typeface="Arial" pitchFamily="34" charset="0"/>
              </a:rPr>
              <a:t>kepada</a:t>
            </a:r>
            <a:r>
              <a:rPr lang="en-US" sz="2800" b="1" dirty="0">
                <a:latin typeface="Arial" pitchFamily="34" charset="0"/>
                <a:cs typeface="Arial" pitchFamily="34" charset="0"/>
              </a:rPr>
              <a:t> </a:t>
            </a:r>
          </a:p>
          <a:p>
            <a:pPr algn="ctr"/>
            <a:r>
              <a:rPr lang="en-US" sz="2800" b="1" dirty="0">
                <a:latin typeface="Arial" pitchFamily="34" charset="0"/>
                <a:cs typeface="Arial" pitchFamily="34" charset="0"/>
              </a:rPr>
              <a:t>Allah SWT agar </a:t>
            </a:r>
            <a:r>
              <a:rPr lang="en-US" sz="2800" b="1" dirty="0" err="1">
                <a:latin typeface="Arial" pitchFamily="34" charset="0"/>
                <a:cs typeface="Arial" pitchFamily="34" charset="0"/>
              </a:rPr>
              <a:t>rakyat</a:t>
            </a:r>
            <a:r>
              <a:rPr lang="en-US" sz="2800" b="1" dirty="0">
                <a:latin typeface="Arial" pitchFamily="34" charset="0"/>
                <a:cs typeface="Arial" pitchFamily="34" charset="0"/>
              </a:rPr>
              <a:t> </a:t>
            </a:r>
          </a:p>
          <a:p>
            <a:pPr algn="ctr"/>
            <a:r>
              <a:rPr lang="en-US" sz="2800" b="1" dirty="0" err="1">
                <a:latin typeface="Arial" pitchFamily="34" charset="0"/>
                <a:cs typeface="Arial" pitchFamily="34" charset="0"/>
              </a:rPr>
              <a:t>Palestin</a:t>
            </a:r>
            <a:r>
              <a:rPr lang="en-US" sz="2800" b="1" dirty="0">
                <a:latin typeface="Arial" pitchFamily="34" charset="0"/>
                <a:cs typeface="Arial" pitchFamily="34" charset="0"/>
              </a:rPr>
              <a:t> </a:t>
            </a:r>
            <a:r>
              <a:rPr lang="en-US" sz="2800" b="1" dirty="0" err="1">
                <a:latin typeface="Arial" pitchFamily="34" charset="0"/>
                <a:cs typeface="Arial" pitchFamily="34" charset="0"/>
              </a:rPr>
              <a:t>bebas</a:t>
            </a:r>
            <a:r>
              <a:rPr lang="en-US" sz="2800" b="1" dirty="0">
                <a:latin typeface="Arial" pitchFamily="34" charset="0"/>
                <a:cs typeface="Arial" pitchFamily="34" charset="0"/>
              </a:rPr>
              <a:t> </a:t>
            </a:r>
            <a:r>
              <a:rPr lang="en-US" sz="2800" b="1" dirty="0" err="1">
                <a:latin typeface="Arial" pitchFamily="34" charset="0"/>
                <a:cs typeface="Arial" pitchFamily="34" charset="0"/>
              </a:rPr>
              <a:t>cengkaman</a:t>
            </a:r>
            <a:r>
              <a:rPr lang="en-US" sz="2800" b="1" dirty="0">
                <a:latin typeface="Arial" pitchFamily="34" charset="0"/>
                <a:cs typeface="Arial" pitchFamily="34" charset="0"/>
              </a:rPr>
              <a:t> </a:t>
            </a:r>
          </a:p>
          <a:p>
            <a:pPr algn="ctr"/>
            <a:r>
              <a:rPr lang="en-US" sz="2800" b="1" dirty="0" err="1">
                <a:latin typeface="Arial" pitchFamily="34" charset="0"/>
                <a:cs typeface="Arial" pitchFamily="34" charset="0"/>
              </a:rPr>
              <a:t>kezaliman</a:t>
            </a:r>
            <a:r>
              <a:rPr lang="en-US" sz="2800" b="1" dirty="0">
                <a:latin typeface="Arial" pitchFamily="34" charset="0"/>
                <a:cs typeface="Arial" pitchFamily="34" charset="0"/>
              </a:rPr>
              <a:t> </a:t>
            </a:r>
            <a:r>
              <a:rPr lang="en-US" sz="2800" b="1" dirty="0" err="1">
                <a:latin typeface="Arial" pitchFamily="34" charset="0"/>
                <a:cs typeface="Arial" pitchFamily="34" charset="0"/>
              </a:rPr>
              <a:t>Zionis</a:t>
            </a:r>
            <a:r>
              <a:rPr lang="en-US" sz="2800" b="1" dirty="0">
                <a:latin typeface="Arial" pitchFamily="34" charset="0"/>
                <a:cs typeface="Arial" pitchFamily="34" charset="0"/>
              </a:rPr>
              <a:t> Israel</a:t>
            </a:r>
          </a:p>
        </p:txBody>
      </p:sp>
      <p:pic>
        <p:nvPicPr>
          <p:cNvPr id="7" name="Picture 6">
            <a:extLst>
              <a:ext uri="{FF2B5EF4-FFF2-40B4-BE49-F238E27FC236}">
                <a16:creationId xmlns:a16="http://schemas.microsoft.com/office/drawing/2014/main" id="{52D9AA5F-60E3-4952-BCFF-4CE38F037E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4" y="1484784"/>
            <a:ext cx="1103378" cy="2033020"/>
          </a:xfrm>
          <a:prstGeom prst="rect">
            <a:avLst/>
          </a:prstGeom>
        </p:spPr>
      </p:pic>
    </p:spTree>
    <p:extLst>
      <p:ext uri="{BB962C8B-B14F-4D97-AF65-F5344CB8AC3E}">
        <p14:creationId xmlns:p14="http://schemas.microsoft.com/office/powerpoint/2010/main" val="853802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CFAB79-CE01-41DF-AF76-EF1CFF1D89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96166"/>
            <a:ext cx="9144000" cy="5661834"/>
          </a:xfrm>
          <a:prstGeom prst="rect">
            <a:avLst/>
          </a:prstGeom>
        </p:spPr>
      </p:pic>
      <p:sp>
        <p:nvSpPr>
          <p:cNvPr id="6" name="TextBox 5">
            <a:extLst>
              <a:ext uri="{FF2B5EF4-FFF2-40B4-BE49-F238E27FC236}">
                <a16:creationId xmlns:a16="http://schemas.microsoft.com/office/drawing/2014/main" id="{176CA40B-12CA-CD72-B755-FF280900325E}"/>
              </a:ext>
            </a:extLst>
          </p:cNvPr>
          <p:cNvSpPr txBox="1"/>
          <p:nvPr/>
        </p:nvSpPr>
        <p:spPr>
          <a:xfrm>
            <a:off x="755577" y="-31158"/>
            <a:ext cx="8352928" cy="830997"/>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TUNTUTAN AGAR MENOLONG ORANG YANG DITINDAS DAN DIZALIMI;</a:t>
            </a:r>
          </a:p>
        </p:txBody>
      </p:sp>
      <p:pic>
        <p:nvPicPr>
          <p:cNvPr id="8" name="Picture 7">
            <a:extLst>
              <a:ext uri="{FF2B5EF4-FFF2-40B4-BE49-F238E27FC236}">
                <a16:creationId xmlns:a16="http://schemas.microsoft.com/office/drawing/2014/main" id="{8DC597BD-F91C-4C17-990A-A0AFE05756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 y="418368"/>
            <a:ext cx="9144000" cy="850392"/>
          </a:xfrm>
          <a:prstGeom prst="rect">
            <a:avLst/>
          </a:prstGeom>
          <a:effectLst>
            <a:outerShdw blurRad="50800" dist="50800" dir="5400000" algn="ctr" rotWithShape="0">
              <a:schemeClr val="tx1">
                <a:lumMod val="95000"/>
                <a:lumOff val="5000"/>
              </a:schemeClr>
            </a:outerShdw>
          </a:effectLst>
        </p:spPr>
      </p:pic>
      <p:sp>
        <p:nvSpPr>
          <p:cNvPr id="7" name="TextBox 6">
            <a:extLst>
              <a:ext uri="{FF2B5EF4-FFF2-40B4-BE49-F238E27FC236}">
                <a16:creationId xmlns:a16="http://schemas.microsoft.com/office/drawing/2014/main" id="{AFFF6C56-47E1-410F-9977-AC9075F4BCA5}"/>
              </a:ext>
            </a:extLst>
          </p:cNvPr>
          <p:cNvSpPr txBox="1"/>
          <p:nvPr/>
        </p:nvSpPr>
        <p:spPr>
          <a:xfrm>
            <a:off x="1763688" y="2692236"/>
            <a:ext cx="5409238" cy="830997"/>
          </a:xfrm>
          <a:prstGeom prst="rect">
            <a:avLst/>
          </a:prstGeom>
          <a:noFill/>
        </p:spPr>
        <p:txBody>
          <a:bodyPr wrap="square">
            <a:spAutoFit/>
          </a:bodyPr>
          <a:lstStyle/>
          <a:p>
            <a:pPr indent="42545" algn="ctr" rtl="1"/>
            <a:r>
              <a:rPr lang="ar-SA" sz="4800" dirty="0">
                <a:solidFill>
                  <a:srgbClr val="191E1E"/>
                </a:solidFill>
                <a:effectLst/>
                <a:latin typeface="Times New Roman" panose="02020603050405020304" pitchFamily="18" charset="0"/>
                <a:ea typeface="Times New Roman" panose="02020603050405020304" pitchFamily="18" charset="0"/>
                <a:cs typeface="Sakkal Majalla" panose="02000000000000000000" pitchFamily="2" charset="-78"/>
              </a:rPr>
              <a:t>اُنْصُرْ أَخَاكَ ظَالِمًا أَوْ مَظْلُوْمًا</a:t>
            </a:r>
            <a:endParaRPr lang="en-MY" sz="20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C6A77239-5F26-4A50-A318-B9E073B6A151}"/>
              </a:ext>
            </a:extLst>
          </p:cNvPr>
          <p:cNvSpPr txBox="1"/>
          <p:nvPr/>
        </p:nvSpPr>
        <p:spPr>
          <a:xfrm>
            <a:off x="1547664" y="3840081"/>
            <a:ext cx="5728955" cy="1842749"/>
          </a:xfrm>
          <a:prstGeom prst="rect">
            <a:avLst/>
          </a:prstGeom>
          <a:noFill/>
        </p:spPr>
        <p:txBody>
          <a:bodyPr wrap="square">
            <a:spAutoFit/>
          </a:bodyPr>
          <a:lstStyle/>
          <a:p>
            <a:pPr algn="ctr">
              <a:lnSpc>
                <a:spcPct val="150000"/>
              </a:lnSpc>
            </a:pPr>
            <a:r>
              <a:rPr lang="ms-MY" sz="2400" b="1" i="1" dirty="0">
                <a:effectLst/>
                <a:latin typeface="Arial" panose="020B0604020202020204" pitchFamily="34" charset="0"/>
                <a:ea typeface="Times New Roman" panose="02020603050405020304" pitchFamily="18" charset="0"/>
              </a:rPr>
              <a:t>“Bantulah saudaramu yang zalim dan juga yang dizalimi.”</a:t>
            </a:r>
          </a:p>
          <a:p>
            <a:pPr algn="ctr">
              <a:lnSpc>
                <a:spcPct val="150000"/>
              </a:lnSpc>
            </a:pPr>
            <a:endParaRPr lang="en-MY" sz="1100" b="1" dirty="0">
              <a:solidFill>
                <a:srgbClr val="FF0000"/>
              </a:solidFill>
              <a:effectLst/>
              <a:latin typeface="Times New Roman" panose="02020603050405020304" pitchFamily="18" charset="0"/>
              <a:ea typeface="Times New Roman" panose="02020603050405020304" pitchFamily="18" charset="0"/>
            </a:endParaRPr>
          </a:p>
          <a:p>
            <a:pPr indent="449580" algn="r">
              <a:lnSpc>
                <a:spcPct val="150000"/>
              </a:lnSpc>
            </a:pPr>
            <a:r>
              <a:rPr lang="ms-MY" sz="2000" b="1" i="1" dirty="0">
                <a:effectLst/>
                <a:latin typeface="Arial" panose="020B0604020202020204" pitchFamily="34" charset="0"/>
                <a:ea typeface="Times New Roman" panose="02020603050405020304" pitchFamily="18" charset="0"/>
              </a:rPr>
              <a:t>(Riwayat al-Bukhari).</a:t>
            </a:r>
            <a:endParaRPr lang="en-MY"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31962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A0C707-FFF3-48C0-A763-F1B5B5E839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38"/>
          <a:stretch/>
        </p:blipFill>
        <p:spPr>
          <a:xfrm>
            <a:off x="0" y="0"/>
            <a:ext cx="9144000" cy="6858000"/>
          </a:xfrm>
          <a:prstGeom prst="rect">
            <a:avLst/>
          </a:prstGeom>
        </p:spPr>
      </p:pic>
      <p:sp>
        <p:nvSpPr>
          <p:cNvPr id="7" name="TextBox 6">
            <a:extLst>
              <a:ext uri="{FF2B5EF4-FFF2-40B4-BE49-F238E27FC236}">
                <a16:creationId xmlns:a16="http://schemas.microsoft.com/office/drawing/2014/main" id="{AC11AAB6-9C8F-4061-9745-69AB584CFBB4}"/>
              </a:ext>
            </a:extLst>
          </p:cNvPr>
          <p:cNvSpPr txBox="1"/>
          <p:nvPr/>
        </p:nvSpPr>
        <p:spPr>
          <a:xfrm>
            <a:off x="4427984" y="1226363"/>
            <a:ext cx="2880320" cy="646331"/>
          </a:xfrm>
          <a:prstGeom prst="rect">
            <a:avLst/>
          </a:prstGeom>
          <a:noFill/>
        </p:spPr>
        <p:txBody>
          <a:bodyPr wrap="square">
            <a:spAutoFit/>
          </a:bodyPr>
          <a:lstStyle/>
          <a:p>
            <a:r>
              <a:rPr lang="ar-SA" sz="3600" dirty="0">
                <a:effectLst/>
                <a:ea typeface="Times New Roman" panose="02020603050405020304" pitchFamily="18" charset="0"/>
                <a:cs typeface="KFGQPC Uthmanic Script HAFS" panose="02000000000000000000" pitchFamily="2" charset="-78"/>
              </a:rPr>
              <a:t>ٱلْحَمْدُ لِلَّهِ ٱلْقَائِل </a:t>
            </a:r>
            <a:r>
              <a:rPr lang="ar-EG" sz="3200" dirty="0">
                <a:effectLst/>
                <a:latin typeface="Sakkal Majalla" panose="02000000000000000000" pitchFamily="2" charset="-78"/>
                <a:ea typeface="Times New Roman" panose="02020603050405020304" pitchFamily="18" charset="0"/>
                <a:cs typeface="KFGQPC Uthmanic Script HAFS" panose="02000000000000000000" pitchFamily="2" charset="-78"/>
              </a:rPr>
              <a:t>:</a:t>
            </a:r>
            <a:r>
              <a:rPr lang="ar-EG" sz="2000" dirty="0">
                <a:effectLst/>
                <a:latin typeface="Times New Roman" panose="02020603050405020304" pitchFamily="18" charset="0"/>
                <a:ea typeface="Times New Roman" panose="02020603050405020304" pitchFamily="18" charset="0"/>
                <a:cs typeface="KFGQPC Uthmanic Script HAFS" panose="02000000000000000000" pitchFamily="2" charset="-78"/>
              </a:rPr>
              <a:t> </a:t>
            </a:r>
            <a:endParaRPr lang="en-MY" sz="3600" dirty="0">
              <a:cs typeface="KFGQPC Uthmanic Script HAFS" panose="02000000000000000000" pitchFamily="2" charset="-78"/>
            </a:endParaRPr>
          </a:p>
        </p:txBody>
      </p:sp>
      <p:sp>
        <p:nvSpPr>
          <p:cNvPr id="8" name="TextBox 7">
            <a:extLst>
              <a:ext uri="{FF2B5EF4-FFF2-40B4-BE49-F238E27FC236}">
                <a16:creationId xmlns:a16="http://schemas.microsoft.com/office/drawing/2014/main" id="{D364B308-6359-43E7-90E3-00DDD428D0B7}"/>
              </a:ext>
            </a:extLst>
          </p:cNvPr>
          <p:cNvSpPr txBox="1"/>
          <p:nvPr/>
        </p:nvSpPr>
        <p:spPr>
          <a:xfrm>
            <a:off x="2987824" y="2276872"/>
            <a:ext cx="5544616" cy="3354765"/>
          </a:xfrm>
          <a:prstGeom prst="rect">
            <a:avLst/>
          </a:prstGeom>
          <a:noFill/>
        </p:spPr>
        <p:txBody>
          <a:bodyPr wrap="square">
            <a:spAutoFit/>
          </a:bodyPr>
          <a:lstStyle/>
          <a:p>
            <a:pPr algn="just" rtl="1">
              <a:lnSpc>
                <a:spcPct val="150000"/>
              </a:lnSpc>
            </a:pPr>
            <a:r>
              <a:rPr lang="ar-SA" sz="4400" dirty="0">
                <a:effectLst/>
                <a:latin typeface="KFGQPC Uthmanic Script HAFS" panose="02000000000000000000" pitchFamily="2" charset="-78"/>
                <a:ea typeface="Times New Roman" panose="02020603050405020304" pitchFamily="18" charset="0"/>
                <a:cs typeface="KFGQPC Uthmanic Script HAFS" panose="02000000000000000000" pitchFamily="2" charset="-78"/>
              </a:rPr>
              <a:t>قُل لَّن يُصِيبَنَآ إِلَّا مَا كَتَبَ ٱللَّهُ لَنَا هُوَ مَوۡلَىٰنَاۚ وَعَلَى ٱللَّهِ فَلۡيَتَوَكَّلِ ٱلۡمُؤۡمِنُونَ ٥١ </a:t>
            </a:r>
            <a:r>
              <a:rPr lang="ar-SA" sz="4000" baseline="30000" dirty="0">
                <a:effectLst/>
                <a:latin typeface="KFGQPC Uthmanic Script HAFS" panose="02000000000000000000" pitchFamily="2" charset="-78"/>
                <a:ea typeface="Times New Roman" panose="02020603050405020304" pitchFamily="18" charset="0"/>
                <a:cs typeface="KFGQPC Uthmanic Script HAFS" panose="02000000000000000000" pitchFamily="2" charset="-78"/>
              </a:rPr>
              <a:t> </a:t>
            </a:r>
            <a:r>
              <a:rPr lang="ar-SA" sz="4800" dirty="0">
                <a:effectLst/>
                <a:latin typeface="KFGQPC Uthmanic Script HAFS" panose="02000000000000000000" pitchFamily="2" charset="-78"/>
                <a:ea typeface="Times New Roman" panose="02020603050405020304" pitchFamily="18" charset="0"/>
                <a:cs typeface="KFGQPC Uthmanic Script HAFS" panose="02000000000000000000" pitchFamily="2" charset="-78"/>
              </a:rPr>
              <a:t> </a:t>
            </a:r>
            <a:endParaRPr lang="en-MY" sz="2400" dirty="0">
              <a:effectLst/>
              <a:latin typeface="Times New Roman" panose="02020603050405020304" pitchFamily="18" charset="0"/>
              <a:ea typeface="Times New Roman" panose="02020603050405020304" pitchFamily="18" charset="0"/>
            </a:endParaRPr>
          </a:p>
          <a:p>
            <a:pPr>
              <a:tabLst>
                <a:tab pos="2648585" algn="l"/>
              </a:tabLst>
            </a:pPr>
            <a:r>
              <a:rPr lang="en-US" sz="800" dirty="0">
                <a:effectLst/>
                <a:latin typeface="Times New Roman" panose="02020603050405020304" pitchFamily="18" charset="0"/>
                <a:ea typeface="SimSun" panose="02010600030101010101" pitchFamily="2" charset="-122"/>
              </a:rPr>
              <a:t>	</a:t>
            </a:r>
            <a:endParaRPr lang="en-MY" sz="8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230399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80"/>
            <a:ext cx="9289032" cy="6912279"/>
            <a:chOff x="-36512" y="-54279"/>
            <a:chExt cx="9289032" cy="6813290"/>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 y="725701"/>
              <a:ext cx="9235330"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45151" y="107955"/>
            <a:ext cx="8136904" cy="830997"/>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KESUNGGUHAN MEMBANTU RAKYAT PALESTIN, MAKA MARILAH KITA SAMA-SAMA UNTUK;</a:t>
            </a:r>
          </a:p>
        </p:txBody>
      </p:sp>
      <p:sp>
        <p:nvSpPr>
          <p:cNvPr id="11" name="TextBox 10">
            <a:extLst>
              <a:ext uri="{FF2B5EF4-FFF2-40B4-BE49-F238E27FC236}">
                <a16:creationId xmlns:a16="http://schemas.microsoft.com/office/drawing/2014/main" id="{57376ACE-1479-4706-B719-5883B180A908}"/>
              </a:ext>
            </a:extLst>
          </p:cNvPr>
          <p:cNvSpPr txBox="1"/>
          <p:nvPr/>
        </p:nvSpPr>
        <p:spPr>
          <a:xfrm>
            <a:off x="2684796" y="1967742"/>
            <a:ext cx="4695516" cy="954107"/>
          </a:xfrm>
          <a:prstGeom prst="rect">
            <a:avLst/>
          </a:prstGeom>
          <a:noFill/>
        </p:spPr>
        <p:txBody>
          <a:bodyPr wrap="none" rtlCol="0">
            <a:spAutoFit/>
          </a:bodyPr>
          <a:lstStyle/>
          <a:p>
            <a:r>
              <a:rPr lang="en-US" sz="2800" b="1" dirty="0">
                <a:latin typeface="Arial" pitchFamily="34" charset="0"/>
                <a:cs typeface="Arial" pitchFamily="34" charset="0"/>
              </a:rPr>
              <a:t>SEBARKAN KEKEJAMAN </a:t>
            </a:r>
          </a:p>
          <a:p>
            <a:r>
              <a:rPr lang="en-US" sz="2800" b="1" dirty="0">
                <a:latin typeface="Arial" pitchFamily="34" charset="0"/>
                <a:cs typeface="Arial" pitchFamily="34" charset="0"/>
              </a:rPr>
              <a:t>ZIONIS - ISRAEL</a:t>
            </a:r>
          </a:p>
        </p:txBody>
      </p:sp>
      <p:pic>
        <p:nvPicPr>
          <p:cNvPr id="10" name="Picture 9">
            <a:extLst>
              <a:ext uri="{FF2B5EF4-FFF2-40B4-BE49-F238E27FC236}">
                <a16:creationId xmlns:a16="http://schemas.microsoft.com/office/drawing/2014/main" id="{E725841B-C9A8-4D39-B613-3E291186D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1544255"/>
            <a:ext cx="2196287" cy="1884745"/>
          </a:xfrm>
          <a:prstGeom prst="rect">
            <a:avLst/>
          </a:prstGeom>
        </p:spPr>
      </p:pic>
      <p:pic>
        <p:nvPicPr>
          <p:cNvPr id="4" name="Picture 3">
            <a:extLst>
              <a:ext uri="{FF2B5EF4-FFF2-40B4-BE49-F238E27FC236}">
                <a16:creationId xmlns:a16="http://schemas.microsoft.com/office/drawing/2014/main" id="{A5232FF4-D4DA-4A1F-AE15-8929B6C8D2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678" y="1749773"/>
            <a:ext cx="979321" cy="1340333"/>
          </a:xfrm>
          <a:prstGeom prst="rect">
            <a:avLst/>
          </a:prstGeom>
        </p:spPr>
      </p:pic>
      <p:grpSp>
        <p:nvGrpSpPr>
          <p:cNvPr id="27" name="Group 26">
            <a:extLst>
              <a:ext uri="{FF2B5EF4-FFF2-40B4-BE49-F238E27FC236}">
                <a16:creationId xmlns:a16="http://schemas.microsoft.com/office/drawing/2014/main" id="{A4DFD6D2-EC26-4839-A866-EF36387B2619}"/>
              </a:ext>
            </a:extLst>
          </p:cNvPr>
          <p:cNvGrpSpPr/>
          <p:nvPr/>
        </p:nvGrpSpPr>
        <p:grpSpPr>
          <a:xfrm>
            <a:off x="1547664" y="3428999"/>
            <a:ext cx="921442" cy="2691969"/>
            <a:chOff x="1835695" y="3428999"/>
            <a:chExt cx="988991" cy="2889311"/>
          </a:xfrm>
        </p:grpSpPr>
        <p:pic>
          <p:nvPicPr>
            <p:cNvPr id="13" name="Picture 12">
              <a:extLst>
                <a:ext uri="{FF2B5EF4-FFF2-40B4-BE49-F238E27FC236}">
                  <a16:creationId xmlns:a16="http://schemas.microsoft.com/office/drawing/2014/main" id="{9FBD04CE-17D0-4678-AD31-86B5F29958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6978"/>
            <a:stretch/>
          </p:blipFill>
          <p:spPr>
            <a:xfrm rot="5400000">
              <a:off x="1853137" y="3411557"/>
              <a:ext cx="954107" cy="988991"/>
            </a:xfrm>
            <a:prstGeom prst="rect">
              <a:avLst/>
            </a:prstGeom>
          </p:spPr>
        </p:pic>
        <p:pic>
          <p:nvPicPr>
            <p:cNvPr id="23" name="Picture 22">
              <a:extLst>
                <a:ext uri="{FF2B5EF4-FFF2-40B4-BE49-F238E27FC236}">
                  <a16:creationId xmlns:a16="http://schemas.microsoft.com/office/drawing/2014/main" id="{9B86F7C6-536A-4F37-B16D-10A39E9D9C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232"/>
            <a:stretch/>
          </p:blipFill>
          <p:spPr>
            <a:xfrm rot="5400000">
              <a:off x="1827908" y="5321532"/>
              <a:ext cx="1004565" cy="988991"/>
            </a:xfrm>
            <a:prstGeom prst="rect">
              <a:avLst/>
            </a:prstGeom>
          </p:spPr>
        </p:pic>
        <p:pic>
          <p:nvPicPr>
            <p:cNvPr id="24" name="Picture 23">
              <a:extLst>
                <a:ext uri="{FF2B5EF4-FFF2-40B4-BE49-F238E27FC236}">
                  <a16:creationId xmlns:a16="http://schemas.microsoft.com/office/drawing/2014/main" id="{BA7FB965-36CC-47E7-95B9-1C28F27A0B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022" r="33956"/>
            <a:stretch/>
          </p:blipFill>
          <p:spPr>
            <a:xfrm rot="5400000">
              <a:off x="1853137" y="4365664"/>
              <a:ext cx="954108" cy="988991"/>
            </a:xfrm>
            <a:prstGeom prst="rect">
              <a:avLst/>
            </a:prstGeom>
          </p:spPr>
        </p:pic>
      </p:grpSp>
      <p:sp>
        <p:nvSpPr>
          <p:cNvPr id="25" name="TextBox 24">
            <a:extLst>
              <a:ext uri="{FF2B5EF4-FFF2-40B4-BE49-F238E27FC236}">
                <a16:creationId xmlns:a16="http://schemas.microsoft.com/office/drawing/2014/main" id="{21F4F770-CE65-4321-8B4C-60E8620FE502}"/>
              </a:ext>
            </a:extLst>
          </p:cNvPr>
          <p:cNvSpPr txBox="1"/>
          <p:nvPr/>
        </p:nvSpPr>
        <p:spPr>
          <a:xfrm>
            <a:off x="2437113" y="3653853"/>
            <a:ext cx="5754076" cy="523220"/>
          </a:xfrm>
          <a:prstGeom prst="rect">
            <a:avLst/>
          </a:prstGeom>
          <a:noFill/>
        </p:spPr>
        <p:txBody>
          <a:bodyPr wrap="none" rtlCol="0">
            <a:spAutoFit/>
          </a:bodyPr>
          <a:lstStyle/>
          <a:p>
            <a:r>
              <a:rPr lang="en-US" sz="2800" b="1" dirty="0" err="1">
                <a:latin typeface="Arial" pitchFamily="34" charset="0"/>
                <a:cs typeface="Arial" pitchFamily="34" charset="0"/>
              </a:rPr>
              <a:t>Tentang</a:t>
            </a:r>
            <a:r>
              <a:rPr lang="en-US" sz="2800" b="1" dirty="0">
                <a:latin typeface="Arial" pitchFamily="34" charset="0"/>
                <a:cs typeface="Arial" pitchFamily="34" charset="0"/>
              </a:rPr>
              <a:t> </a:t>
            </a:r>
            <a:r>
              <a:rPr lang="en-US" sz="2800" b="1" dirty="0" err="1">
                <a:latin typeface="Arial" pitchFamily="34" charset="0"/>
                <a:cs typeface="Arial" pitchFamily="34" charset="0"/>
              </a:rPr>
              <a:t>dakyah</a:t>
            </a:r>
            <a:r>
              <a:rPr lang="en-US" sz="2800" b="1" dirty="0">
                <a:latin typeface="Arial" pitchFamily="34" charset="0"/>
                <a:cs typeface="Arial" pitchFamily="34" charset="0"/>
              </a:rPr>
              <a:t> dan </a:t>
            </a:r>
            <a:r>
              <a:rPr lang="en-US" sz="2800" b="1" dirty="0" err="1">
                <a:latin typeface="Arial" pitchFamily="34" charset="0"/>
                <a:cs typeface="Arial" pitchFamily="34" charset="0"/>
              </a:rPr>
              <a:t>berita</a:t>
            </a:r>
            <a:r>
              <a:rPr lang="en-US" sz="2800" b="1" dirty="0">
                <a:latin typeface="Arial" pitchFamily="34" charset="0"/>
                <a:cs typeface="Arial" pitchFamily="34" charset="0"/>
              </a:rPr>
              <a:t> </a:t>
            </a:r>
            <a:r>
              <a:rPr lang="en-US" sz="2800" b="1" dirty="0" err="1">
                <a:latin typeface="Arial" pitchFamily="34" charset="0"/>
                <a:cs typeface="Arial" pitchFamily="34" charset="0"/>
              </a:rPr>
              <a:t>palsu</a:t>
            </a:r>
            <a:endParaRPr lang="en-US" sz="2800" b="1" dirty="0">
              <a:latin typeface="Arial" pitchFamily="34" charset="0"/>
              <a:cs typeface="Arial" pitchFamily="34" charset="0"/>
            </a:endParaRPr>
          </a:p>
        </p:txBody>
      </p:sp>
      <p:sp>
        <p:nvSpPr>
          <p:cNvPr id="26" name="TextBox 25">
            <a:extLst>
              <a:ext uri="{FF2B5EF4-FFF2-40B4-BE49-F238E27FC236}">
                <a16:creationId xmlns:a16="http://schemas.microsoft.com/office/drawing/2014/main" id="{97D7B748-8FAE-485C-9BBF-FC4C5EFD8418}"/>
              </a:ext>
            </a:extLst>
          </p:cNvPr>
          <p:cNvSpPr txBox="1"/>
          <p:nvPr/>
        </p:nvSpPr>
        <p:spPr>
          <a:xfrm>
            <a:off x="2437113" y="4499789"/>
            <a:ext cx="6622326" cy="523220"/>
          </a:xfrm>
          <a:prstGeom prst="rect">
            <a:avLst/>
          </a:prstGeom>
          <a:noFill/>
        </p:spPr>
        <p:txBody>
          <a:bodyPr wrap="none" rtlCol="0">
            <a:spAutoFit/>
          </a:bodyPr>
          <a:lstStyle/>
          <a:p>
            <a:r>
              <a:rPr lang="en-US" sz="2800" b="1" dirty="0" err="1">
                <a:latin typeface="Arial" pitchFamily="34" charset="0"/>
                <a:cs typeface="Arial" pitchFamily="34" charset="0"/>
              </a:rPr>
              <a:t>Ketengahkan</a:t>
            </a:r>
            <a:r>
              <a:rPr lang="en-US" sz="2800" b="1" dirty="0">
                <a:latin typeface="Arial" pitchFamily="34" charset="0"/>
                <a:cs typeface="Arial" pitchFamily="34" charset="0"/>
              </a:rPr>
              <a:t> </a:t>
            </a:r>
            <a:r>
              <a:rPr lang="en-US" sz="2800" b="1" dirty="0" err="1">
                <a:latin typeface="Arial" pitchFamily="34" charset="0"/>
                <a:cs typeface="Arial" pitchFamily="34" charset="0"/>
              </a:rPr>
              <a:t>keadilan</a:t>
            </a:r>
            <a:r>
              <a:rPr lang="en-US" sz="2800" b="1" dirty="0">
                <a:latin typeface="Arial" pitchFamily="34" charset="0"/>
                <a:cs typeface="Arial" pitchFamily="34" charset="0"/>
              </a:rPr>
              <a:t> dan </a:t>
            </a:r>
            <a:r>
              <a:rPr lang="en-US" sz="2800" b="1" dirty="0" err="1">
                <a:latin typeface="Arial" pitchFamily="34" charset="0"/>
                <a:cs typeface="Arial" pitchFamily="34" charset="0"/>
              </a:rPr>
              <a:t>kebenaran</a:t>
            </a:r>
            <a:endParaRPr lang="en-US" sz="2800" b="1" dirty="0">
              <a:latin typeface="Arial" pitchFamily="34" charset="0"/>
              <a:cs typeface="Arial" pitchFamily="34" charset="0"/>
            </a:endParaRPr>
          </a:p>
        </p:txBody>
      </p:sp>
      <p:sp>
        <p:nvSpPr>
          <p:cNvPr id="28" name="TextBox 27">
            <a:extLst>
              <a:ext uri="{FF2B5EF4-FFF2-40B4-BE49-F238E27FC236}">
                <a16:creationId xmlns:a16="http://schemas.microsoft.com/office/drawing/2014/main" id="{C0430CF7-B343-42A1-8B20-2A6E69276603}"/>
              </a:ext>
            </a:extLst>
          </p:cNvPr>
          <p:cNvSpPr txBox="1"/>
          <p:nvPr/>
        </p:nvSpPr>
        <p:spPr>
          <a:xfrm>
            <a:off x="2469106" y="5229200"/>
            <a:ext cx="5221814" cy="954107"/>
          </a:xfrm>
          <a:prstGeom prst="rect">
            <a:avLst/>
          </a:prstGeom>
          <a:noFill/>
        </p:spPr>
        <p:txBody>
          <a:bodyPr wrap="none" rtlCol="0">
            <a:spAutoFit/>
          </a:bodyPr>
          <a:lstStyle/>
          <a:p>
            <a:r>
              <a:rPr lang="en-US" sz="2800" b="1" dirty="0">
                <a:latin typeface="Arial" pitchFamily="34" charset="0"/>
                <a:cs typeface="Arial" pitchFamily="34" charset="0"/>
              </a:rPr>
              <a:t>Yakin </a:t>
            </a:r>
            <a:r>
              <a:rPr lang="en-US" sz="2800" b="1" dirty="0" err="1">
                <a:latin typeface="Arial" pitchFamily="34" charset="0"/>
                <a:cs typeface="Arial" pitchFamily="34" charset="0"/>
              </a:rPr>
              <a:t>dengan</a:t>
            </a:r>
            <a:r>
              <a:rPr lang="en-US" sz="2800" b="1" dirty="0">
                <a:latin typeface="Arial" pitchFamily="34" charset="0"/>
                <a:cs typeface="Arial" pitchFamily="34" charset="0"/>
              </a:rPr>
              <a:t> </a:t>
            </a:r>
            <a:r>
              <a:rPr lang="en-US" sz="2800" b="1" dirty="0" err="1">
                <a:latin typeface="Arial" pitchFamily="34" charset="0"/>
                <a:cs typeface="Arial" pitchFamily="34" charset="0"/>
              </a:rPr>
              <a:t>janji-janji</a:t>
            </a:r>
            <a:r>
              <a:rPr lang="en-US" sz="2800" b="1" dirty="0">
                <a:latin typeface="Arial" pitchFamily="34" charset="0"/>
                <a:cs typeface="Arial" pitchFamily="34" charset="0"/>
              </a:rPr>
              <a:t> Allah </a:t>
            </a:r>
          </a:p>
          <a:p>
            <a:r>
              <a:rPr lang="en-US" sz="2800" b="1" dirty="0" err="1">
                <a:latin typeface="Arial" pitchFamily="34" charset="0"/>
                <a:cs typeface="Arial" pitchFamily="34" charset="0"/>
              </a:rPr>
              <a:t>dalam</a:t>
            </a:r>
            <a:r>
              <a:rPr lang="en-US" sz="2800" b="1" dirty="0">
                <a:latin typeface="Arial" pitchFamily="34" charset="0"/>
                <a:cs typeface="Arial" pitchFamily="34" charset="0"/>
              </a:rPr>
              <a:t> al-Quran</a:t>
            </a:r>
          </a:p>
        </p:txBody>
      </p:sp>
    </p:spTree>
    <p:extLst>
      <p:ext uri="{BB962C8B-B14F-4D97-AF65-F5344CB8AC3E}">
        <p14:creationId xmlns:p14="http://schemas.microsoft.com/office/powerpoint/2010/main" val="2881441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80"/>
            <a:ext cx="9289032" cy="6912279"/>
            <a:chOff x="-36512" y="-54279"/>
            <a:chExt cx="9289032" cy="6813290"/>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 y="725701"/>
              <a:ext cx="9235330"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45151" y="107955"/>
            <a:ext cx="8136904" cy="830997"/>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KESUNGGUHAN MEMBANTU RAKYAT PALESTIN, MAKA MARILAH KITA SAMA-SAMA UNTUK;</a:t>
            </a:r>
          </a:p>
        </p:txBody>
      </p:sp>
      <p:sp>
        <p:nvSpPr>
          <p:cNvPr id="11" name="TextBox 10">
            <a:extLst>
              <a:ext uri="{FF2B5EF4-FFF2-40B4-BE49-F238E27FC236}">
                <a16:creationId xmlns:a16="http://schemas.microsoft.com/office/drawing/2014/main" id="{57376ACE-1479-4706-B719-5883B180A908}"/>
              </a:ext>
            </a:extLst>
          </p:cNvPr>
          <p:cNvSpPr txBox="1"/>
          <p:nvPr/>
        </p:nvSpPr>
        <p:spPr>
          <a:xfrm>
            <a:off x="2684796" y="1967742"/>
            <a:ext cx="3937296" cy="954107"/>
          </a:xfrm>
          <a:prstGeom prst="rect">
            <a:avLst/>
          </a:prstGeom>
          <a:noFill/>
        </p:spPr>
        <p:txBody>
          <a:bodyPr wrap="none" rtlCol="0">
            <a:spAutoFit/>
          </a:bodyPr>
          <a:lstStyle/>
          <a:p>
            <a:r>
              <a:rPr lang="en-US" sz="2800" b="1" dirty="0">
                <a:latin typeface="Arial" pitchFamily="34" charset="0"/>
                <a:cs typeface="Arial" pitchFamily="34" charset="0"/>
              </a:rPr>
              <a:t>TERUSKAN BACAAN </a:t>
            </a:r>
          </a:p>
          <a:p>
            <a:r>
              <a:rPr lang="en-US" sz="2800" b="1" dirty="0">
                <a:latin typeface="Arial" pitchFamily="34" charset="0"/>
                <a:cs typeface="Arial" pitchFamily="34" charset="0"/>
              </a:rPr>
              <a:t>QUNUT NAZILAH </a:t>
            </a:r>
          </a:p>
        </p:txBody>
      </p:sp>
      <p:pic>
        <p:nvPicPr>
          <p:cNvPr id="10" name="Picture 9">
            <a:extLst>
              <a:ext uri="{FF2B5EF4-FFF2-40B4-BE49-F238E27FC236}">
                <a16:creationId xmlns:a16="http://schemas.microsoft.com/office/drawing/2014/main" id="{E725841B-C9A8-4D39-B613-3E291186D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1544255"/>
            <a:ext cx="2196287" cy="1884745"/>
          </a:xfrm>
          <a:prstGeom prst="rect">
            <a:avLst/>
          </a:prstGeom>
        </p:spPr>
      </p:pic>
      <p:grpSp>
        <p:nvGrpSpPr>
          <p:cNvPr id="27" name="Group 26">
            <a:extLst>
              <a:ext uri="{FF2B5EF4-FFF2-40B4-BE49-F238E27FC236}">
                <a16:creationId xmlns:a16="http://schemas.microsoft.com/office/drawing/2014/main" id="{A4DFD6D2-EC26-4839-A866-EF36387B2619}"/>
              </a:ext>
            </a:extLst>
          </p:cNvPr>
          <p:cNvGrpSpPr/>
          <p:nvPr/>
        </p:nvGrpSpPr>
        <p:grpSpPr>
          <a:xfrm>
            <a:off x="1547663" y="3429000"/>
            <a:ext cx="921443" cy="3033017"/>
            <a:chOff x="1835694" y="3428999"/>
            <a:chExt cx="988992" cy="3255359"/>
          </a:xfrm>
        </p:grpSpPr>
        <p:pic>
          <p:nvPicPr>
            <p:cNvPr id="13" name="Picture 12">
              <a:extLst>
                <a:ext uri="{FF2B5EF4-FFF2-40B4-BE49-F238E27FC236}">
                  <a16:creationId xmlns:a16="http://schemas.microsoft.com/office/drawing/2014/main" id="{9FBD04CE-17D0-4678-AD31-86B5F29958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6978"/>
            <a:stretch/>
          </p:blipFill>
          <p:spPr>
            <a:xfrm rot="5400000">
              <a:off x="1853137" y="3411557"/>
              <a:ext cx="954107" cy="988991"/>
            </a:xfrm>
            <a:prstGeom prst="rect">
              <a:avLst/>
            </a:prstGeom>
          </p:spPr>
        </p:pic>
        <p:pic>
          <p:nvPicPr>
            <p:cNvPr id="23" name="Picture 22">
              <a:extLst>
                <a:ext uri="{FF2B5EF4-FFF2-40B4-BE49-F238E27FC236}">
                  <a16:creationId xmlns:a16="http://schemas.microsoft.com/office/drawing/2014/main" id="{9B86F7C6-536A-4F37-B16D-10A39E9D9C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232"/>
            <a:stretch/>
          </p:blipFill>
          <p:spPr>
            <a:xfrm rot="5400000">
              <a:off x="1827908" y="5687581"/>
              <a:ext cx="1004563" cy="988991"/>
            </a:xfrm>
            <a:prstGeom prst="rect">
              <a:avLst/>
            </a:prstGeom>
          </p:spPr>
        </p:pic>
        <p:pic>
          <p:nvPicPr>
            <p:cNvPr id="24" name="Picture 23">
              <a:extLst>
                <a:ext uri="{FF2B5EF4-FFF2-40B4-BE49-F238E27FC236}">
                  <a16:creationId xmlns:a16="http://schemas.microsoft.com/office/drawing/2014/main" id="{BA7FB965-36CC-47E7-95B9-1C28F27A0B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022" r="33956"/>
            <a:stretch/>
          </p:blipFill>
          <p:spPr>
            <a:xfrm rot="5400000">
              <a:off x="1853137" y="4572749"/>
              <a:ext cx="954108" cy="988991"/>
            </a:xfrm>
            <a:prstGeom prst="rect">
              <a:avLst/>
            </a:prstGeom>
          </p:spPr>
        </p:pic>
      </p:grpSp>
      <p:sp>
        <p:nvSpPr>
          <p:cNvPr id="25" name="TextBox 24">
            <a:extLst>
              <a:ext uri="{FF2B5EF4-FFF2-40B4-BE49-F238E27FC236}">
                <a16:creationId xmlns:a16="http://schemas.microsoft.com/office/drawing/2014/main" id="{21F4F770-CE65-4321-8B4C-60E8620FE502}"/>
              </a:ext>
            </a:extLst>
          </p:cNvPr>
          <p:cNvSpPr txBox="1"/>
          <p:nvPr/>
        </p:nvSpPr>
        <p:spPr>
          <a:xfrm>
            <a:off x="2437113" y="3429000"/>
            <a:ext cx="4778872" cy="954107"/>
          </a:xfrm>
          <a:prstGeom prst="rect">
            <a:avLst/>
          </a:prstGeom>
          <a:noFill/>
        </p:spPr>
        <p:txBody>
          <a:bodyPr wrap="none" rtlCol="0">
            <a:spAutoFit/>
          </a:bodyPr>
          <a:lstStyle/>
          <a:p>
            <a:r>
              <a:rPr lang="en-US" sz="2800" b="1" dirty="0">
                <a:latin typeface="Arial" pitchFamily="34" charset="0"/>
                <a:cs typeface="Arial" pitchFamily="34" charset="0"/>
              </a:rPr>
              <a:t>Bantu dan </a:t>
            </a:r>
            <a:r>
              <a:rPr lang="en-US" sz="2800" b="1" dirty="0" err="1">
                <a:latin typeface="Arial" pitchFamily="34" charset="0"/>
                <a:cs typeface="Arial" pitchFamily="34" charset="0"/>
              </a:rPr>
              <a:t>simpati</a:t>
            </a:r>
            <a:r>
              <a:rPr lang="en-US" sz="2800" b="1" dirty="0">
                <a:latin typeface="Arial" pitchFamily="34" charset="0"/>
                <a:cs typeface="Arial" pitchFamily="34" charset="0"/>
              </a:rPr>
              <a:t> </a:t>
            </a:r>
            <a:r>
              <a:rPr lang="en-US" sz="2800" b="1" dirty="0" err="1">
                <a:latin typeface="Arial" pitchFamily="34" charset="0"/>
                <a:cs typeface="Arial" pitchFamily="34" charset="0"/>
              </a:rPr>
              <a:t>dengan</a:t>
            </a:r>
            <a:r>
              <a:rPr lang="en-US" sz="2800" b="1" dirty="0">
                <a:latin typeface="Arial" pitchFamily="34" charset="0"/>
                <a:cs typeface="Arial" pitchFamily="34" charset="0"/>
              </a:rPr>
              <a:t> </a:t>
            </a:r>
          </a:p>
          <a:p>
            <a:r>
              <a:rPr lang="en-US" sz="2800" b="1" dirty="0" err="1">
                <a:latin typeface="Arial" pitchFamily="34" charset="0"/>
                <a:cs typeface="Arial" pitchFamily="34" charset="0"/>
              </a:rPr>
              <a:t>saudara</a:t>
            </a:r>
            <a:r>
              <a:rPr lang="en-US" sz="2800" b="1" dirty="0">
                <a:latin typeface="Arial" pitchFamily="34" charset="0"/>
                <a:cs typeface="Arial" pitchFamily="34" charset="0"/>
              </a:rPr>
              <a:t> </a:t>
            </a:r>
            <a:r>
              <a:rPr lang="en-US" sz="2800" b="1" dirty="0" err="1">
                <a:latin typeface="Arial" pitchFamily="34" charset="0"/>
                <a:cs typeface="Arial" pitchFamily="34" charset="0"/>
              </a:rPr>
              <a:t>kita</a:t>
            </a:r>
            <a:r>
              <a:rPr lang="en-US" sz="2800" b="1" dirty="0">
                <a:latin typeface="Arial" pitchFamily="34" charset="0"/>
                <a:cs typeface="Arial" pitchFamily="34" charset="0"/>
              </a:rPr>
              <a:t> yang </a:t>
            </a:r>
            <a:r>
              <a:rPr lang="en-US" sz="2800" b="1" dirty="0" err="1">
                <a:latin typeface="Arial" pitchFamily="34" charset="0"/>
                <a:cs typeface="Arial" pitchFamily="34" charset="0"/>
              </a:rPr>
              <a:t>dizalimi</a:t>
            </a:r>
            <a:endParaRPr lang="en-US" sz="2800" b="1" dirty="0">
              <a:latin typeface="Arial" pitchFamily="34" charset="0"/>
              <a:cs typeface="Arial" pitchFamily="34" charset="0"/>
            </a:endParaRPr>
          </a:p>
        </p:txBody>
      </p:sp>
      <p:sp>
        <p:nvSpPr>
          <p:cNvPr id="26" name="TextBox 25">
            <a:extLst>
              <a:ext uri="{FF2B5EF4-FFF2-40B4-BE49-F238E27FC236}">
                <a16:creationId xmlns:a16="http://schemas.microsoft.com/office/drawing/2014/main" id="{97D7B748-8FAE-485C-9BBF-FC4C5EFD8418}"/>
              </a:ext>
            </a:extLst>
          </p:cNvPr>
          <p:cNvSpPr txBox="1"/>
          <p:nvPr/>
        </p:nvSpPr>
        <p:spPr>
          <a:xfrm>
            <a:off x="2437113" y="4437112"/>
            <a:ext cx="6452344" cy="954107"/>
          </a:xfrm>
          <a:prstGeom prst="rect">
            <a:avLst/>
          </a:prstGeom>
          <a:noFill/>
        </p:spPr>
        <p:txBody>
          <a:bodyPr wrap="none" rtlCol="0">
            <a:spAutoFit/>
          </a:bodyPr>
          <a:lstStyle/>
          <a:p>
            <a:r>
              <a:rPr lang="en-US" sz="2800" b="1" dirty="0" err="1">
                <a:latin typeface="Arial" pitchFamily="34" charset="0"/>
                <a:cs typeface="Arial" pitchFamily="34" charset="0"/>
              </a:rPr>
              <a:t>Tiada</a:t>
            </a:r>
            <a:r>
              <a:rPr lang="en-US" sz="2800" b="1" dirty="0">
                <a:latin typeface="Arial" pitchFamily="34" charset="0"/>
                <a:cs typeface="Arial" pitchFamily="34" charset="0"/>
              </a:rPr>
              <a:t> </a:t>
            </a:r>
            <a:r>
              <a:rPr lang="en-US" sz="2800" b="1" dirty="0" err="1">
                <a:latin typeface="Arial" pitchFamily="34" charset="0"/>
                <a:cs typeface="Arial" pitchFamily="34" charset="0"/>
              </a:rPr>
              <a:t>siapa</a:t>
            </a:r>
            <a:r>
              <a:rPr lang="en-US" sz="2800" b="1" dirty="0">
                <a:latin typeface="Arial" pitchFamily="34" charset="0"/>
                <a:cs typeface="Arial" pitchFamily="34" charset="0"/>
              </a:rPr>
              <a:t> yang </a:t>
            </a:r>
            <a:r>
              <a:rPr lang="en-US" sz="2800" b="1" dirty="0" err="1">
                <a:latin typeface="Arial" pitchFamily="34" charset="0"/>
                <a:cs typeface="Arial" pitchFamily="34" charset="0"/>
              </a:rPr>
              <a:t>dapat</a:t>
            </a:r>
            <a:r>
              <a:rPr lang="en-US" sz="2800" b="1" dirty="0">
                <a:latin typeface="Arial" pitchFamily="34" charset="0"/>
                <a:cs typeface="Arial" pitchFamily="34" charset="0"/>
              </a:rPr>
              <a:t> </a:t>
            </a:r>
            <a:r>
              <a:rPr lang="en-US" sz="2800" b="1" dirty="0" err="1">
                <a:latin typeface="Arial" pitchFamily="34" charset="0"/>
                <a:cs typeface="Arial" pitchFamily="34" charset="0"/>
              </a:rPr>
              <a:t>menghalang</a:t>
            </a:r>
            <a:r>
              <a:rPr lang="en-US" sz="2800" b="1" dirty="0">
                <a:latin typeface="Arial" pitchFamily="34" charset="0"/>
                <a:cs typeface="Arial" pitchFamily="34" charset="0"/>
              </a:rPr>
              <a:t> </a:t>
            </a:r>
          </a:p>
          <a:p>
            <a:r>
              <a:rPr lang="en-US" sz="2800" b="1" dirty="0" err="1">
                <a:latin typeface="Arial" pitchFamily="34" charset="0"/>
                <a:cs typeface="Arial" pitchFamily="34" charset="0"/>
              </a:rPr>
              <a:t>senjata</a:t>
            </a:r>
            <a:r>
              <a:rPr lang="en-US" sz="2800" b="1" dirty="0">
                <a:latin typeface="Arial" pitchFamily="34" charset="0"/>
                <a:cs typeface="Arial" pitchFamily="34" charset="0"/>
              </a:rPr>
              <a:t> </a:t>
            </a:r>
            <a:r>
              <a:rPr lang="en-US" sz="2800" b="1" dirty="0" err="1">
                <a:latin typeface="Arial" pitchFamily="34" charset="0"/>
                <a:cs typeface="Arial" pitchFamily="34" charset="0"/>
              </a:rPr>
              <a:t>doa</a:t>
            </a:r>
            <a:r>
              <a:rPr lang="en-US" sz="2800" b="1" dirty="0">
                <a:latin typeface="Arial" pitchFamily="34" charset="0"/>
                <a:cs typeface="Arial" pitchFamily="34" charset="0"/>
              </a:rPr>
              <a:t> </a:t>
            </a:r>
            <a:r>
              <a:rPr lang="en-US" sz="2800" b="1" dirty="0" err="1">
                <a:latin typeface="Arial" pitchFamily="34" charset="0"/>
                <a:cs typeface="Arial" pitchFamily="34" charset="0"/>
              </a:rPr>
              <a:t>umat</a:t>
            </a:r>
            <a:r>
              <a:rPr lang="en-US" sz="2800" b="1" dirty="0">
                <a:latin typeface="Arial" pitchFamily="34" charset="0"/>
                <a:cs typeface="Arial" pitchFamily="34" charset="0"/>
              </a:rPr>
              <a:t> Islam</a:t>
            </a:r>
          </a:p>
        </p:txBody>
      </p:sp>
      <p:sp>
        <p:nvSpPr>
          <p:cNvPr id="28" name="TextBox 27">
            <a:extLst>
              <a:ext uri="{FF2B5EF4-FFF2-40B4-BE49-F238E27FC236}">
                <a16:creationId xmlns:a16="http://schemas.microsoft.com/office/drawing/2014/main" id="{C0430CF7-B343-42A1-8B20-2A6E69276603}"/>
              </a:ext>
            </a:extLst>
          </p:cNvPr>
          <p:cNvSpPr txBox="1"/>
          <p:nvPr/>
        </p:nvSpPr>
        <p:spPr>
          <a:xfrm>
            <a:off x="2469106" y="5499229"/>
            <a:ext cx="4326313" cy="954107"/>
          </a:xfrm>
          <a:prstGeom prst="rect">
            <a:avLst/>
          </a:prstGeom>
          <a:noFill/>
        </p:spPr>
        <p:txBody>
          <a:bodyPr wrap="none" rtlCol="0">
            <a:spAutoFit/>
          </a:bodyPr>
          <a:lstStyle/>
          <a:p>
            <a:r>
              <a:rPr lang="en-US" sz="2800" b="1" dirty="0" err="1">
                <a:latin typeface="Arial" pitchFamily="34" charset="0"/>
                <a:cs typeface="Arial" pitchFamily="34" charset="0"/>
              </a:rPr>
              <a:t>Syariat</a:t>
            </a:r>
            <a:r>
              <a:rPr lang="en-US" sz="2800" b="1" dirty="0">
                <a:latin typeface="Arial" pitchFamily="34" charset="0"/>
                <a:cs typeface="Arial" pitchFamily="34" charset="0"/>
              </a:rPr>
              <a:t> Allah </a:t>
            </a:r>
            <a:r>
              <a:rPr lang="en-US" sz="2800" b="1" dirty="0" err="1">
                <a:latin typeface="Arial" pitchFamily="34" charset="0"/>
                <a:cs typeface="Arial" pitchFamily="34" charset="0"/>
              </a:rPr>
              <a:t>kekal</a:t>
            </a:r>
            <a:r>
              <a:rPr lang="en-US" sz="2800" b="1" dirty="0">
                <a:latin typeface="Arial" pitchFamily="34" charset="0"/>
                <a:cs typeface="Arial" pitchFamily="34" charset="0"/>
              </a:rPr>
              <a:t> </a:t>
            </a:r>
            <a:r>
              <a:rPr lang="en-US" sz="2800" b="1" dirty="0" err="1">
                <a:latin typeface="Arial" pitchFamily="34" charset="0"/>
                <a:cs typeface="Arial" pitchFamily="34" charset="0"/>
              </a:rPr>
              <a:t>utuh</a:t>
            </a:r>
            <a:r>
              <a:rPr lang="en-US" sz="2800" b="1" dirty="0">
                <a:latin typeface="Arial" pitchFamily="34" charset="0"/>
                <a:cs typeface="Arial" pitchFamily="34" charset="0"/>
              </a:rPr>
              <a:t> </a:t>
            </a:r>
          </a:p>
          <a:p>
            <a:r>
              <a:rPr lang="en-US" sz="2800" b="1" dirty="0" err="1">
                <a:latin typeface="Arial" pitchFamily="34" charset="0"/>
                <a:cs typeface="Arial" pitchFamily="34" charset="0"/>
              </a:rPr>
              <a:t>sepanjang</a:t>
            </a:r>
            <a:r>
              <a:rPr lang="en-US" sz="2800" b="1" dirty="0">
                <a:latin typeface="Arial" pitchFamily="34" charset="0"/>
                <a:cs typeface="Arial" pitchFamily="34" charset="0"/>
              </a:rPr>
              <a:t> zaman</a:t>
            </a:r>
          </a:p>
        </p:txBody>
      </p:sp>
      <p:pic>
        <p:nvPicPr>
          <p:cNvPr id="3" name="Picture 2">
            <a:extLst>
              <a:ext uri="{FF2B5EF4-FFF2-40B4-BE49-F238E27FC236}">
                <a16:creationId xmlns:a16="http://schemas.microsoft.com/office/drawing/2014/main" id="{98280ED4-572B-4E39-871A-49E7275991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128" y="1819471"/>
            <a:ext cx="991626" cy="1232582"/>
          </a:xfrm>
          <a:prstGeom prst="rect">
            <a:avLst/>
          </a:prstGeom>
        </p:spPr>
      </p:pic>
    </p:spTree>
    <p:extLst>
      <p:ext uri="{BB962C8B-B14F-4D97-AF65-F5344CB8AC3E}">
        <p14:creationId xmlns:p14="http://schemas.microsoft.com/office/powerpoint/2010/main" val="1411773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CFAB79-CE01-41DF-AF76-EF1CFF1D89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96166"/>
            <a:ext cx="9144000" cy="5661834"/>
          </a:xfrm>
          <a:prstGeom prst="rect">
            <a:avLst/>
          </a:prstGeom>
        </p:spPr>
      </p:pic>
      <p:sp>
        <p:nvSpPr>
          <p:cNvPr id="6" name="TextBox 5">
            <a:extLst>
              <a:ext uri="{FF2B5EF4-FFF2-40B4-BE49-F238E27FC236}">
                <a16:creationId xmlns:a16="http://schemas.microsoft.com/office/drawing/2014/main" id="{176CA40B-12CA-CD72-B755-FF280900325E}"/>
              </a:ext>
            </a:extLst>
          </p:cNvPr>
          <p:cNvSpPr txBox="1"/>
          <p:nvPr/>
        </p:nvSpPr>
        <p:spPr>
          <a:xfrm>
            <a:off x="755577" y="-31158"/>
            <a:ext cx="8352928" cy="830997"/>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TRIBULASI DAN TRAGEDI BAKAL BERTIMPA-TIMPA MENIMPA UMAT ISLAM;</a:t>
            </a:r>
          </a:p>
        </p:txBody>
      </p:sp>
      <p:pic>
        <p:nvPicPr>
          <p:cNvPr id="8" name="Picture 7">
            <a:extLst>
              <a:ext uri="{FF2B5EF4-FFF2-40B4-BE49-F238E27FC236}">
                <a16:creationId xmlns:a16="http://schemas.microsoft.com/office/drawing/2014/main" id="{8DC597BD-F91C-4C17-990A-A0AFE05756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 y="418368"/>
            <a:ext cx="9144000" cy="850392"/>
          </a:xfrm>
          <a:prstGeom prst="rect">
            <a:avLst/>
          </a:prstGeom>
          <a:effectLst>
            <a:outerShdw blurRad="50800" dist="50800" dir="5400000" algn="ctr" rotWithShape="0">
              <a:schemeClr val="tx1">
                <a:lumMod val="95000"/>
                <a:lumOff val="5000"/>
              </a:schemeClr>
            </a:outerShdw>
          </a:effectLst>
        </p:spPr>
      </p:pic>
      <p:sp>
        <p:nvSpPr>
          <p:cNvPr id="10" name="TextBox 9">
            <a:extLst>
              <a:ext uri="{FF2B5EF4-FFF2-40B4-BE49-F238E27FC236}">
                <a16:creationId xmlns:a16="http://schemas.microsoft.com/office/drawing/2014/main" id="{BE3E772D-A607-46FB-BEB3-BD8262AD22B3}"/>
              </a:ext>
            </a:extLst>
          </p:cNvPr>
          <p:cNvSpPr txBox="1"/>
          <p:nvPr/>
        </p:nvSpPr>
        <p:spPr>
          <a:xfrm>
            <a:off x="1115616" y="2348880"/>
            <a:ext cx="6696744" cy="3054682"/>
          </a:xfrm>
          <a:prstGeom prst="rect">
            <a:avLst/>
          </a:prstGeom>
          <a:noFill/>
        </p:spPr>
        <p:txBody>
          <a:bodyPr wrap="square">
            <a:spAutoFit/>
          </a:bodyPr>
          <a:lstStyle/>
          <a:p>
            <a:pPr algn="just" rtl="1">
              <a:lnSpc>
                <a:spcPct val="150000"/>
              </a:lnSpc>
            </a:pPr>
            <a:r>
              <a:rPr lang="ar-SA" sz="4400" dirty="0">
                <a:effectLst/>
                <a:latin typeface="Times New Roman" panose="02020603050405020304" pitchFamily="18" charset="0"/>
                <a:ea typeface="SimSun" panose="02010600030101010101" pitchFamily="2" charset="-122"/>
                <a:cs typeface="KFGQPC Uthmanic Script HAFS" panose="02000000000000000000" pitchFamily="2" charset="-78"/>
              </a:rPr>
              <a:t>يَتَقَارَبُ الزَّمَانُ وَيَنْقُصُ الْعَمَلُ</a:t>
            </a:r>
            <a:r>
              <a:rPr lang="ar-SA" sz="4400" dirty="0">
                <a:effectLst/>
                <a:latin typeface="Sakkal Majalla" panose="02000000000000000000" pitchFamily="2" charset="-78"/>
                <a:ea typeface="SimSun" panose="02010600030101010101" pitchFamily="2" charset="-122"/>
                <a:cs typeface="Sakkal Majalla" panose="02000000000000000000" pitchFamily="2" charset="-78"/>
              </a:rPr>
              <a:t>،</a:t>
            </a:r>
            <a:r>
              <a:rPr lang="ar-SA" sz="4400" dirty="0">
                <a:effectLst/>
                <a:latin typeface="Times New Roman" panose="02020603050405020304" pitchFamily="18" charset="0"/>
                <a:ea typeface="SimSun" panose="02010600030101010101" pitchFamily="2" charset="-122"/>
                <a:cs typeface="KFGQPC Uthmanic Script HAFS" panose="02000000000000000000" pitchFamily="2" charset="-78"/>
              </a:rPr>
              <a:t> وَيُلْقَى الشُّحُّ وَيَكْثُرُ الْهَرْجُ‏‏.‏ قَالُوا وَمَا الْهَرْجُ قَالَ ‏"‏ الْقَتْلُ</a:t>
            </a:r>
            <a:r>
              <a:rPr lang="ar-SA" sz="4400" dirty="0">
                <a:effectLst/>
                <a:latin typeface="Sakkal Majalla" panose="02000000000000000000" pitchFamily="2" charset="-78"/>
                <a:ea typeface="SimSun" panose="02010600030101010101" pitchFamily="2" charset="-122"/>
                <a:cs typeface="Sakkal Majalla" panose="02000000000000000000" pitchFamily="2" charset="-78"/>
              </a:rPr>
              <a:t>،</a:t>
            </a:r>
            <a:r>
              <a:rPr lang="ar-SA" sz="4400" dirty="0">
                <a:effectLst/>
                <a:latin typeface="Times New Roman" panose="02020603050405020304" pitchFamily="18" charset="0"/>
                <a:ea typeface="SimSun" panose="02010600030101010101" pitchFamily="2" charset="-122"/>
                <a:cs typeface="KFGQPC Uthmanic Script HAFS" panose="02000000000000000000" pitchFamily="2" charset="-78"/>
              </a:rPr>
              <a:t> الْقَتْلُ ‏</a:t>
            </a:r>
            <a:r>
              <a:rPr lang="ms-MY" sz="4400" dirty="0">
                <a:effectLst/>
                <a:latin typeface="Sakkal Majalla" panose="02000000000000000000" pitchFamily="2" charset="-78"/>
                <a:ea typeface="SimSun" panose="02010600030101010101" pitchFamily="2" charset="-122"/>
                <a:cs typeface="KFGQPC Uthmanic Script HAFS" panose="02000000000000000000" pitchFamily="2" charset="-78"/>
              </a:rPr>
              <a:t>"</a:t>
            </a:r>
            <a:endParaRPr lang="en-MY" dirty="0">
              <a:effectLst/>
              <a:latin typeface="Times New Roman" panose="02020603050405020304" pitchFamily="18" charset="0"/>
              <a:ea typeface="Times New Roman" panose="02020603050405020304" pitchFamily="18" charset="0"/>
              <a:cs typeface="KFGQPC Uthmanic Script HAFS" panose="02000000000000000000" pitchFamily="2" charset="-78"/>
            </a:endParaRPr>
          </a:p>
        </p:txBody>
      </p:sp>
    </p:spTree>
    <p:extLst>
      <p:ext uri="{BB962C8B-B14F-4D97-AF65-F5344CB8AC3E}">
        <p14:creationId xmlns:p14="http://schemas.microsoft.com/office/powerpoint/2010/main" val="2420155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E45698-AD36-4FF1-9C41-5F1611D728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36" y="920769"/>
            <a:ext cx="9649072" cy="6252647"/>
          </a:xfrm>
          <a:prstGeom prst="rect">
            <a:avLst/>
          </a:prstGeom>
        </p:spPr>
      </p:pic>
      <p:pic>
        <p:nvPicPr>
          <p:cNvPr id="3" name="Picture 2">
            <a:extLst>
              <a:ext uri="{FF2B5EF4-FFF2-40B4-BE49-F238E27FC236}">
                <a16:creationId xmlns:a16="http://schemas.microsoft.com/office/drawing/2014/main" id="{F56AA73C-3940-48AF-BB5F-DD6F0B424B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882"/>
            <a:ext cx="9144000" cy="850392"/>
          </a:xfrm>
          <a:prstGeom prst="rect">
            <a:avLst/>
          </a:prstGeom>
          <a:effectLst>
            <a:outerShdw blurRad="50800" dist="50800" dir="5400000" algn="ctr" rotWithShape="0">
              <a:schemeClr val="tx1">
                <a:lumMod val="95000"/>
                <a:lumOff val="5000"/>
              </a:schemeClr>
            </a:outerShdw>
          </a:effectLst>
        </p:spPr>
      </p:pic>
      <p:sp>
        <p:nvSpPr>
          <p:cNvPr id="8" name="TextBox 7">
            <a:extLst>
              <a:ext uri="{FF2B5EF4-FFF2-40B4-BE49-F238E27FC236}">
                <a16:creationId xmlns:a16="http://schemas.microsoft.com/office/drawing/2014/main" id="{EF5B0BF6-71D7-411C-BA86-EA386DCA2711}"/>
              </a:ext>
            </a:extLst>
          </p:cNvPr>
          <p:cNvSpPr txBox="1"/>
          <p:nvPr/>
        </p:nvSpPr>
        <p:spPr>
          <a:xfrm>
            <a:off x="1043608" y="2273436"/>
            <a:ext cx="6984776" cy="3268331"/>
          </a:xfrm>
          <a:prstGeom prst="rect">
            <a:avLst/>
          </a:prstGeom>
          <a:noFill/>
        </p:spPr>
        <p:txBody>
          <a:bodyPr wrap="square">
            <a:spAutoFit/>
          </a:bodyPr>
          <a:lstStyle/>
          <a:p>
            <a:pPr algn="just">
              <a:lnSpc>
                <a:spcPct val="150000"/>
              </a:lnSpc>
            </a:pPr>
            <a:r>
              <a:rPr lang="ms-MY" sz="2400" b="1" i="1" dirty="0">
                <a:effectLst/>
                <a:latin typeface="Arial" panose="020B0604020202020204" pitchFamily="34" charset="0"/>
                <a:ea typeface="SimSun" panose="02010600030101010101" pitchFamily="2" charset="-122"/>
              </a:rPr>
              <a:t>“Masa semakin cepat, amal semakin berkurangan, bakhil semakin melampau dan al-haraj semakin menjadi-jadi.” Sahabat bertanya: “Apa itu al-haraj?” “Pembunuhan, pembunuhan!.”</a:t>
            </a:r>
            <a:r>
              <a:rPr lang="ms-MY" sz="2400" b="1" dirty="0">
                <a:effectLst/>
                <a:latin typeface="Arial" panose="020B0604020202020204" pitchFamily="34" charset="0"/>
                <a:ea typeface="SimSun" panose="02010600030101010101" pitchFamily="2" charset="-122"/>
              </a:rPr>
              <a:t> </a:t>
            </a:r>
            <a:endParaRPr lang="en-MY" sz="2000" b="1" dirty="0">
              <a:effectLst/>
              <a:latin typeface="Times New Roman" panose="02020603050405020304" pitchFamily="18" charset="0"/>
              <a:ea typeface="Times New Roman" panose="02020603050405020304" pitchFamily="18" charset="0"/>
            </a:endParaRPr>
          </a:p>
          <a:p>
            <a:pPr algn="r">
              <a:lnSpc>
                <a:spcPct val="150000"/>
              </a:lnSpc>
            </a:pPr>
            <a:r>
              <a:rPr lang="ms-MY" sz="2000" b="1" i="1" dirty="0">
                <a:effectLst/>
                <a:latin typeface="Arial" panose="020B0604020202020204" pitchFamily="34" charset="0"/>
                <a:ea typeface="SimSun" panose="02010600030101010101" pitchFamily="2" charset="-122"/>
              </a:rPr>
              <a:t>(Riwayat al-Bukhari).</a:t>
            </a:r>
            <a:endParaRPr lang="en-MY" b="1"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6D1C1FE7-665D-4BA8-BB2B-5065D4AF9AFB}"/>
              </a:ext>
            </a:extLst>
          </p:cNvPr>
          <p:cNvSpPr txBox="1"/>
          <p:nvPr/>
        </p:nvSpPr>
        <p:spPr>
          <a:xfrm>
            <a:off x="755577" y="-31158"/>
            <a:ext cx="8352928" cy="830997"/>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TRIBULASI DAN TRAGEDI BAKAL BERTIMPA-TIMPA MENIMPA UMAT ISLAM;</a:t>
            </a:r>
          </a:p>
        </p:txBody>
      </p:sp>
    </p:spTree>
    <p:extLst>
      <p:ext uri="{BB962C8B-B14F-4D97-AF65-F5344CB8AC3E}">
        <p14:creationId xmlns:p14="http://schemas.microsoft.com/office/powerpoint/2010/main" val="2679275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80"/>
            <a:ext cx="9289032" cy="6912279"/>
            <a:chOff x="-36512" y="-54279"/>
            <a:chExt cx="9289032" cy="6813290"/>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 y="725701"/>
              <a:ext cx="9235330"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45151" y="107955"/>
            <a:ext cx="8136904" cy="830997"/>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PERBEZAAN IDEOLOGI PEMIKIRAN DAN PEMAHAMAN SERING MENCETUSKAN;</a:t>
            </a:r>
          </a:p>
        </p:txBody>
      </p:sp>
      <p:grpSp>
        <p:nvGrpSpPr>
          <p:cNvPr id="4" name="Group 3">
            <a:extLst>
              <a:ext uri="{FF2B5EF4-FFF2-40B4-BE49-F238E27FC236}">
                <a16:creationId xmlns:a16="http://schemas.microsoft.com/office/drawing/2014/main" id="{911B4AA6-D435-4AA1-9317-C3FC1B404EB9}"/>
              </a:ext>
            </a:extLst>
          </p:cNvPr>
          <p:cNvGrpSpPr/>
          <p:nvPr/>
        </p:nvGrpSpPr>
        <p:grpSpPr>
          <a:xfrm>
            <a:off x="666764" y="1568029"/>
            <a:ext cx="7649652" cy="4869843"/>
            <a:chOff x="851793" y="1603889"/>
            <a:chExt cx="6024153" cy="4396632"/>
          </a:xfrm>
        </p:grpSpPr>
        <p:pic>
          <p:nvPicPr>
            <p:cNvPr id="3" name="Picture 2">
              <a:extLst>
                <a:ext uri="{FF2B5EF4-FFF2-40B4-BE49-F238E27FC236}">
                  <a16:creationId xmlns:a16="http://schemas.microsoft.com/office/drawing/2014/main" id="{34FE47E1-38D7-40CF-9FA7-12EBECA728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9242"/>
            <a:stretch/>
          </p:blipFill>
          <p:spPr>
            <a:xfrm>
              <a:off x="851793" y="1730264"/>
              <a:ext cx="3504183" cy="4270257"/>
            </a:xfrm>
            <a:prstGeom prst="rect">
              <a:avLst/>
            </a:prstGeom>
          </p:spPr>
        </p:pic>
        <p:pic>
          <p:nvPicPr>
            <p:cNvPr id="10" name="Picture 9">
              <a:extLst>
                <a:ext uri="{FF2B5EF4-FFF2-40B4-BE49-F238E27FC236}">
                  <a16:creationId xmlns:a16="http://schemas.microsoft.com/office/drawing/2014/main" id="{6B5D6D45-C09E-4F40-A430-142A6C1F59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242"/>
            <a:stretch/>
          </p:blipFill>
          <p:spPr>
            <a:xfrm>
              <a:off x="3371763" y="1603889"/>
              <a:ext cx="3504183" cy="4270257"/>
            </a:xfrm>
            <a:prstGeom prst="rect">
              <a:avLst/>
            </a:prstGeom>
          </p:spPr>
        </p:pic>
      </p:grpSp>
      <p:sp>
        <p:nvSpPr>
          <p:cNvPr id="11" name="TextBox 10">
            <a:extLst>
              <a:ext uri="{FF2B5EF4-FFF2-40B4-BE49-F238E27FC236}">
                <a16:creationId xmlns:a16="http://schemas.microsoft.com/office/drawing/2014/main" id="{57376ACE-1479-4706-B719-5883B180A908}"/>
              </a:ext>
            </a:extLst>
          </p:cNvPr>
          <p:cNvSpPr txBox="1"/>
          <p:nvPr/>
        </p:nvSpPr>
        <p:spPr>
          <a:xfrm>
            <a:off x="1367500" y="3021650"/>
            <a:ext cx="2645276" cy="1569660"/>
          </a:xfrm>
          <a:prstGeom prst="rect">
            <a:avLst/>
          </a:prstGeom>
          <a:noFill/>
        </p:spPr>
        <p:txBody>
          <a:bodyPr wrap="none" rtlCol="0">
            <a:spAutoFit/>
          </a:bodyPr>
          <a:lstStyle/>
          <a:p>
            <a:pPr algn="ctr"/>
            <a:r>
              <a:rPr lang="en-US" sz="2400" b="1" dirty="0" err="1">
                <a:latin typeface="Arial" pitchFamily="34" charset="0"/>
                <a:cs typeface="Arial" pitchFamily="34" charset="0"/>
              </a:rPr>
              <a:t>Pergolakan</a:t>
            </a:r>
            <a:r>
              <a:rPr lang="en-US" sz="2400" b="1" dirty="0">
                <a:latin typeface="Arial" pitchFamily="34" charset="0"/>
                <a:cs typeface="Arial" pitchFamily="34" charset="0"/>
              </a:rPr>
              <a:t> </a:t>
            </a:r>
          </a:p>
          <a:p>
            <a:pPr algn="ctr"/>
            <a:r>
              <a:rPr lang="en-US" sz="2400" b="1" dirty="0">
                <a:latin typeface="Arial" pitchFamily="34" charset="0"/>
                <a:cs typeface="Arial" pitchFamily="34" charset="0"/>
              </a:rPr>
              <a:t>dan </a:t>
            </a:r>
            <a:r>
              <a:rPr lang="en-US" sz="2400" b="1" dirty="0" err="1">
                <a:latin typeface="Arial" pitchFamily="34" charset="0"/>
                <a:cs typeface="Arial" pitchFamily="34" charset="0"/>
              </a:rPr>
              <a:t>peperangan</a:t>
            </a:r>
            <a:r>
              <a:rPr lang="en-US" sz="2400" b="1" dirty="0">
                <a:latin typeface="Arial" pitchFamily="34" charset="0"/>
                <a:cs typeface="Arial" pitchFamily="34" charset="0"/>
              </a:rPr>
              <a:t> </a:t>
            </a:r>
          </a:p>
          <a:p>
            <a:pPr algn="ctr"/>
            <a:r>
              <a:rPr lang="en-US" sz="2400" b="1" dirty="0" err="1">
                <a:latin typeface="Arial" pitchFamily="34" charset="0"/>
                <a:cs typeface="Arial" pitchFamily="34" charset="0"/>
              </a:rPr>
              <a:t>melibatkan</a:t>
            </a:r>
            <a:r>
              <a:rPr lang="en-US" sz="2400" b="1" dirty="0">
                <a:latin typeface="Arial" pitchFamily="34" charset="0"/>
                <a:cs typeface="Arial" pitchFamily="34" charset="0"/>
              </a:rPr>
              <a:t> </a:t>
            </a:r>
          </a:p>
          <a:p>
            <a:pPr algn="ctr"/>
            <a:r>
              <a:rPr lang="en-US" sz="2400" b="1" dirty="0">
                <a:latin typeface="Arial" pitchFamily="34" charset="0"/>
                <a:cs typeface="Arial" pitchFamily="34" charset="0"/>
              </a:rPr>
              <a:t>negara-negara</a:t>
            </a:r>
          </a:p>
        </p:txBody>
      </p:sp>
      <p:sp>
        <p:nvSpPr>
          <p:cNvPr id="12" name="TextBox 11">
            <a:extLst>
              <a:ext uri="{FF2B5EF4-FFF2-40B4-BE49-F238E27FC236}">
                <a16:creationId xmlns:a16="http://schemas.microsoft.com/office/drawing/2014/main" id="{9DD4BF07-9120-42C0-AB9B-D79B317F0F66}"/>
              </a:ext>
            </a:extLst>
          </p:cNvPr>
          <p:cNvSpPr txBox="1"/>
          <p:nvPr/>
        </p:nvSpPr>
        <p:spPr>
          <a:xfrm>
            <a:off x="4858159" y="3056944"/>
            <a:ext cx="2991525" cy="1569660"/>
          </a:xfrm>
          <a:prstGeom prst="rect">
            <a:avLst/>
          </a:prstGeom>
          <a:noFill/>
        </p:spPr>
        <p:txBody>
          <a:bodyPr wrap="none" rtlCol="0">
            <a:spAutoFit/>
          </a:bodyPr>
          <a:lstStyle/>
          <a:p>
            <a:pPr algn="ctr"/>
            <a:r>
              <a:rPr lang="en-US" sz="2400" b="1" dirty="0" err="1">
                <a:latin typeface="Arial" pitchFamily="34" charset="0"/>
                <a:cs typeface="Arial" pitchFamily="34" charset="0"/>
              </a:rPr>
              <a:t>Perkembangan</a:t>
            </a:r>
            <a:r>
              <a:rPr lang="en-US" sz="2400" b="1" dirty="0">
                <a:latin typeface="Arial" pitchFamily="34" charset="0"/>
                <a:cs typeface="Arial" pitchFamily="34" charset="0"/>
              </a:rPr>
              <a:t> </a:t>
            </a:r>
          </a:p>
          <a:p>
            <a:pPr algn="ctr"/>
            <a:r>
              <a:rPr lang="en-US" sz="2400" b="1" dirty="0" err="1">
                <a:latin typeface="Arial" pitchFamily="34" charset="0"/>
                <a:cs typeface="Arial" pitchFamily="34" charset="0"/>
              </a:rPr>
              <a:t>kebencian</a:t>
            </a:r>
            <a:r>
              <a:rPr lang="en-US" sz="2400" b="1" dirty="0">
                <a:latin typeface="Arial" pitchFamily="34" charset="0"/>
                <a:cs typeface="Arial" pitchFamily="34" charset="0"/>
              </a:rPr>
              <a:t> </a:t>
            </a:r>
            <a:r>
              <a:rPr lang="en-US" sz="2400" b="1" dirty="0" err="1">
                <a:latin typeface="Arial" pitchFamily="34" charset="0"/>
                <a:cs typeface="Arial" pitchFamily="34" charset="0"/>
              </a:rPr>
              <a:t>sesama</a:t>
            </a:r>
            <a:r>
              <a:rPr lang="en-US" sz="2400" b="1" dirty="0">
                <a:latin typeface="Arial" pitchFamily="34" charset="0"/>
                <a:cs typeface="Arial" pitchFamily="34" charset="0"/>
              </a:rPr>
              <a:t> </a:t>
            </a:r>
          </a:p>
          <a:p>
            <a:pPr algn="ctr"/>
            <a:r>
              <a:rPr lang="en-US" sz="2400" b="1" dirty="0" err="1">
                <a:latin typeface="Arial" pitchFamily="34" charset="0"/>
                <a:cs typeface="Arial" pitchFamily="34" charset="0"/>
              </a:rPr>
              <a:t>manusia</a:t>
            </a:r>
            <a:r>
              <a:rPr lang="en-US" sz="2400" b="1" dirty="0">
                <a:latin typeface="Arial" pitchFamily="34" charset="0"/>
                <a:cs typeface="Arial" pitchFamily="34" charset="0"/>
              </a:rPr>
              <a:t> yang </a:t>
            </a:r>
          </a:p>
          <a:p>
            <a:pPr algn="ctr"/>
            <a:r>
              <a:rPr lang="en-US" sz="2400" b="1" dirty="0" err="1">
                <a:latin typeface="Arial" pitchFamily="34" charset="0"/>
                <a:cs typeface="Arial" pitchFamily="34" charset="0"/>
              </a:rPr>
              <a:t>sukar</a:t>
            </a:r>
            <a:r>
              <a:rPr lang="en-US" sz="2400" b="1" dirty="0">
                <a:latin typeface="Arial" pitchFamily="34" charset="0"/>
                <a:cs typeface="Arial" pitchFamily="34" charset="0"/>
              </a:rPr>
              <a:t> </a:t>
            </a:r>
            <a:r>
              <a:rPr lang="en-US" sz="2400" b="1" dirty="0" err="1">
                <a:latin typeface="Arial" pitchFamily="34" charset="0"/>
                <a:cs typeface="Arial" pitchFamily="34" charset="0"/>
              </a:rPr>
              <a:t>dibendung</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2405911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80"/>
            <a:ext cx="9289032" cy="6912279"/>
            <a:chOff x="-36512" y="-54279"/>
            <a:chExt cx="9289032" cy="6813290"/>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 y="725701"/>
              <a:ext cx="9235330"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45151" y="107955"/>
            <a:ext cx="8136904" cy="830997"/>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PENGAJARAN DAN PENGHAYATAN KHUTBAH INI ADALAH;</a:t>
            </a:r>
          </a:p>
        </p:txBody>
      </p:sp>
      <p:sp>
        <p:nvSpPr>
          <p:cNvPr id="11" name="TextBox 10">
            <a:extLst>
              <a:ext uri="{FF2B5EF4-FFF2-40B4-BE49-F238E27FC236}">
                <a16:creationId xmlns:a16="http://schemas.microsoft.com/office/drawing/2014/main" id="{57376ACE-1479-4706-B719-5883B180A908}"/>
              </a:ext>
            </a:extLst>
          </p:cNvPr>
          <p:cNvSpPr txBox="1"/>
          <p:nvPr/>
        </p:nvSpPr>
        <p:spPr>
          <a:xfrm>
            <a:off x="1481426" y="2407712"/>
            <a:ext cx="7304179" cy="1384995"/>
          </a:xfrm>
          <a:prstGeom prst="rect">
            <a:avLst/>
          </a:prstGeom>
          <a:noFill/>
        </p:spPr>
        <p:txBody>
          <a:bodyPr wrap="none" rtlCol="0">
            <a:spAutoFit/>
          </a:bodyPr>
          <a:lstStyle/>
          <a:p>
            <a:r>
              <a:rPr lang="en-US" sz="2800" b="1" dirty="0">
                <a:latin typeface="Arial" pitchFamily="34" charset="0"/>
                <a:cs typeface="Arial" pitchFamily="34" charset="0"/>
              </a:rPr>
              <a:t>BERSABARLAH DENGAN BERMUNAJAT </a:t>
            </a:r>
          </a:p>
          <a:p>
            <a:r>
              <a:rPr lang="en-US" sz="2800" b="1" dirty="0">
                <a:latin typeface="Arial" pitchFamily="34" charset="0"/>
                <a:cs typeface="Arial" pitchFamily="34" charset="0"/>
              </a:rPr>
              <a:t>KEPADA ALLAH DALAM MENEMPUH </a:t>
            </a:r>
          </a:p>
          <a:p>
            <a:r>
              <a:rPr lang="en-US" sz="2800" b="1" dirty="0">
                <a:latin typeface="Arial" pitchFamily="34" charset="0"/>
                <a:cs typeface="Arial" pitchFamily="34" charset="0"/>
              </a:rPr>
              <a:t>SETIAP UJIAN</a:t>
            </a:r>
          </a:p>
        </p:txBody>
      </p:sp>
      <p:pic>
        <p:nvPicPr>
          <p:cNvPr id="3" name="Picture 2">
            <a:extLst>
              <a:ext uri="{FF2B5EF4-FFF2-40B4-BE49-F238E27FC236}">
                <a16:creationId xmlns:a16="http://schemas.microsoft.com/office/drawing/2014/main" id="{E7A30F6A-8552-4163-8AB9-CAF712A4E9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5830"/>
          <a:stretch/>
        </p:blipFill>
        <p:spPr>
          <a:xfrm>
            <a:off x="314851" y="2143847"/>
            <a:ext cx="1167995" cy="3348972"/>
          </a:xfrm>
          <a:prstGeom prst="rect">
            <a:avLst/>
          </a:prstGeom>
          <a:effectLst>
            <a:outerShdw blurRad="50800" dist="50800" dir="5400000" algn="ctr" rotWithShape="0">
              <a:schemeClr val="tx1"/>
            </a:outerShdw>
          </a:effectLst>
        </p:spPr>
      </p:pic>
      <p:sp>
        <p:nvSpPr>
          <p:cNvPr id="10" name="TextBox 9">
            <a:extLst>
              <a:ext uri="{FF2B5EF4-FFF2-40B4-BE49-F238E27FC236}">
                <a16:creationId xmlns:a16="http://schemas.microsoft.com/office/drawing/2014/main" id="{4A42269E-F3EC-40BF-9284-98D3C385C92F}"/>
              </a:ext>
            </a:extLst>
          </p:cNvPr>
          <p:cNvSpPr txBox="1"/>
          <p:nvPr/>
        </p:nvSpPr>
        <p:spPr>
          <a:xfrm>
            <a:off x="1481426" y="3845366"/>
            <a:ext cx="7087838" cy="2246769"/>
          </a:xfrm>
          <a:prstGeom prst="rect">
            <a:avLst/>
          </a:prstGeom>
          <a:noFill/>
        </p:spPr>
        <p:txBody>
          <a:bodyPr wrap="none" rtlCol="0">
            <a:spAutoFit/>
          </a:bodyPr>
          <a:lstStyle/>
          <a:p>
            <a:r>
              <a:rPr lang="en-US" sz="2800" b="1" dirty="0">
                <a:latin typeface="Arial" pitchFamily="34" charset="0"/>
                <a:cs typeface="Arial" pitchFamily="34" charset="0"/>
              </a:rPr>
              <a:t>UMAT ISLAM HENDAKLAH SEDAR </a:t>
            </a:r>
          </a:p>
          <a:p>
            <a:r>
              <a:rPr lang="en-US" sz="2800" b="1" dirty="0">
                <a:latin typeface="Arial" pitchFamily="34" charset="0"/>
                <a:cs typeface="Arial" pitchFamily="34" charset="0"/>
              </a:rPr>
              <a:t>DAN MENENTANGKEZALIMAN DAN </a:t>
            </a:r>
          </a:p>
          <a:p>
            <a:r>
              <a:rPr lang="en-US" sz="2800" b="1" dirty="0">
                <a:latin typeface="Arial" pitchFamily="34" charset="0"/>
                <a:cs typeface="Arial" pitchFamily="34" charset="0"/>
              </a:rPr>
              <a:t>PENINDASAN YANG DILAKUKAN OLEH </a:t>
            </a:r>
          </a:p>
          <a:p>
            <a:r>
              <a:rPr lang="en-US" sz="2800" b="1" dirty="0">
                <a:latin typeface="Arial" pitchFamily="34" charset="0"/>
                <a:cs typeface="Arial" pitchFamily="34" charset="0"/>
              </a:rPr>
              <a:t>ISAREAL TERHADAP UMAT ISLAM </a:t>
            </a:r>
          </a:p>
          <a:p>
            <a:r>
              <a:rPr lang="en-US" sz="2800" b="1" dirty="0">
                <a:latin typeface="Arial" pitchFamily="34" charset="0"/>
                <a:cs typeface="Arial" pitchFamily="34" charset="0"/>
              </a:rPr>
              <a:t>PALESTIN</a:t>
            </a:r>
          </a:p>
        </p:txBody>
      </p:sp>
    </p:spTree>
    <p:extLst>
      <p:ext uri="{BB962C8B-B14F-4D97-AF65-F5344CB8AC3E}">
        <p14:creationId xmlns:p14="http://schemas.microsoft.com/office/powerpoint/2010/main" val="1678016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000FF8-FF80-AB50-04A7-82682964C8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855"/>
          <a:stretch/>
        </p:blipFill>
        <p:spPr>
          <a:xfrm>
            <a:off x="0" y="0"/>
            <a:ext cx="9144000" cy="6858000"/>
          </a:xfrm>
          <a:prstGeom prst="rect">
            <a:avLst/>
          </a:prstGeom>
        </p:spPr>
      </p:pic>
      <p:pic>
        <p:nvPicPr>
          <p:cNvPr id="4" name="Picture 3">
            <a:extLst>
              <a:ext uri="{FF2B5EF4-FFF2-40B4-BE49-F238E27FC236}">
                <a16:creationId xmlns:a16="http://schemas.microsoft.com/office/drawing/2014/main" id="{6601826B-4323-695E-C840-44B84B1CEE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6672"/>
            <a:ext cx="9061704" cy="6372860"/>
          </a:xfrm>
          <a:prstGeom prst="rect">
            <a:avLst/>
          </a:prstGeom>
        </p:spPr>
      </p:pic>
      <p:sp>
        <p:nvSpPr>
          <p:cNvPr id="11" name="TextBox 10">
            <a:extLst>
              <a:ext uri="{FF2B5EF4-FFF2-40B4-BE49-F238E27FC236}">
                <a16:creationId xmlns:a16="http://schemas.microsoft.com/office/drawing/2014/main" id="{F84E66A1-0F42-4F0D-A716-8DA5A241AD1B}"/>
              </a:ext>
            </a:extLst>
          </p:cNvPr>
          <p:cNvSpPr txBox="1"/>
          <p:nvPr/>
        </p:nvSpPr>
        <p:spPr>
          <a:xfrm>
            <a:off x="395536" y="77723"/>
            <a:ext cx="6767237" cy="830997"/>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SENTIASA MEMOHON PERTOLONGAN DAN </a:t>
            </a:r>
          </a:p>
          <a:p>
            <a:r>
              <a:rPr lang="en-US" sz="2400" b="1" dirty="0">
                <a:latin typeface="Arial" panose="020B0604020202020204" pitchFamily="34" charset="0"/>
                <a:cs typeface="Arial" panose="020B0604020202020204" pitchFamily="34" charset="0"/>
              </a:rPr>
              <a:t>BERTAWAKAL KEPADA ALLAH SWT;</a:t>
            </a:r>
          </a:p>
        </p:txBody>
      </p:sp>
      <p:pic>
        <p:nvPicPr>
          <p:cNvPr id="5" name="Picture 4">
            <a:extLst>
              <a:ext uri="{FF2B5EF4-FFF2-40B4-BE49-F238E27FC236}">
                <a16:creationId xmlns:a16="http://schemas.microsoft.com/office/drawing/2014/main" id="{FA0E5911-A2C3-BE9C-2800-7C4B863A23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9191" y="1412776"/>
            <a:ext cx="4176464" cy="814410"/>
          </a:xfrm>
          <a:prstGeom prst="rect">
            <a:avLst/>
          </a:prstGeom>
        </p:spPr>
      </p:pic>
      <p:sp>
        <p:nvSpPr>
          <p:cNvPr id="7" name="TextBox 6">
            <a:extLst>
              <a:ext uri="{FF2B5EF4-FFF2-40B4-BE49-F238E27FC236}">
                <a16:creationId xmlns:a16="http://schemas.microsoft.com/office/drawing/2014/main" id="{9506664C-7591-4D33-A05C-0E4121CAEA0C}"/>
              </a:ext>
            </a:extLst>
          </p:cNvPr>
          <p:cNvSpPr txBox="1"/>
          <p:nvPr/>
        </p:nvSpPr>
        <p:spPr>
          <a:xfrm>
            <a:off x="1934090" y="2492896"/>
            <a:ext cx="6102424" cy="2785378"/>
          </a:xfrm>
          <a:prstGeom prst="rect">
            <a:avLst/>
          </a:prstGeom>
          <a:noFill/>
        </p:spPr>
        <p:txBody>
          <a:bodyPr wrap="square">
            <a:spAutoFit/>
          </a:bodyPr>
          <a:lstStyle/>
          <a:p>
            <a:pPr indent="449580" algn="just" rtl="1">
              <a:lnSpc>
                <a:spcPct val="150000"/>
              </a:lnSpc>
            </a:pPr>
            <a:r>
              <a:rPr lang="ar-SA" sz="4000" dirty="0">
                <a:solidFill>
                  <a:srgbClr val="000000"/>
                </a:solidFill>
                <a:effectLst/>
                <a:latin typeface="KFGQPC Uthmanic Script HAFS" panose="02000000000000000000" pitchFamily="2" charset="-78"/>
                <a:ea typeface="Times New Roman" panose="02020603050405020304" pitchFamily="18" charset="0"/>
                <a:cs typeface="KFGQPC Uthmanic Script HAFS" panose="02000000000000000000" pitchFamily="2" charset="-78"/>
              </a:rPr>
              <a:t>وَمَا كَانَ قَوۡلَهُمۡ إِلَّآ أَن قَالُواْ رَبَّنَا ٱغۡفِرۡ لَنَا ذُنُوبَنَا وَإِسۡرَافَنَا فِيٓ أَمۡرِنَا وَثَبِّتۡ أَقۡدَامَنَا وَٱنصُرۡنَا عَلَى ٱلۡقَوۡمِ ٱلۡكَٰفِرِينَ ١٤٧ </a:t>
            </a:r>
            <a:endParaRPr lang="en-MY"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65748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000FF8-FF80-AB50-04A7-82682964C8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855"/>
          <a:stretch/>
        </p:blipFill>
        <p:spPr>
          <a:xfrm>
            <a:off x="0" y="0"/>
            <a:ext cx="9144000" cy="6858000"/>
          </a:xfrm>
          <a:prstGeom prst="rect">
            <a:avLst/>
          </a:prstGeom>
        </p:spPr>
      </p:pic>
      <p:pic>
        <p:nvPicPr>
          <p:cNvPr id="7" name="Picture 6">
            <a:extLst>
              <a:ext uri="{FF2B5EF4-FFF2-40B4-BE49-F238E27FC236}">
                <a16:creationId xmlns:a16="http://schemas.microsoft.com/office/drawing/2014/main" id="{772739CB-A91D-97C5-10EB-CFDD803256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6061E248-65C2-4472-9C2D-9086B6ACC7CE}"/>
              </a:ext>
            </a:extLst>
          </p:cNvPr>
          <p:cNvSpPr txBox="1"/>
          <p:nvPr/>
        </p:nvSpPr>
        <p:spPr>
          <a:xfrm>
            <a:off x="539552" y="1419583"/>
            <a:ext cx="7344816" cy="4889737"/>
          </a:xfrm>
          <a:prstGeom prst="rect">
            <a:avLst/>
          </a:prstGeom>
          <a:noFill/>
        </p:spPr>
        <p:txBody>
          <a:bodyPr wrap="square">
            <a:spAutoFit/>
          </a:bodyPr>
          <a:lstStyle/>
          <a:p>
            <a:pPr indent="449580" algn="just">
              <a:lnSpc>
                <a:spcPct val="150000"/>
              </a:lnSpc>
            </a:pPr>
            <a:r>
              <a:rPr lang="en-US" sz="2400" b="1" i="1" dirty="0">
                <a:solidFill>
                  <a:srgbClr val="000000"/>
                </a:solidFill>
                <a:effectLst/>
                <a:latin typeface="Arial" panose="020B0604020202020204" pitchFamily="34" charset="0"/>
                <a:ea typeface="Times New Roman" panose="02020603050405020304" pitchFamily="18" charset="0"/>
              </a:rPr>
              <a:t>“</a:t>
            </a:r>
            <a:r>
              <a:rPr lang="ms-MY" sz="2400" b="1" i="1" dirty="0">
                <a:solidFill>
                  <a:srgbClr val="000000"/>
                </a:solidFill>
                <a:effectLst/>
                <a:latin typeface="Arial" panose="020B0604020202020204" pitchFamily="34" charset="0"/>
                <a:ea typeface="Times New Roman" panose="02020603050405020304" pitchFamily="18" charset="0"/>
              </a:rPr>
              <a:t>Dan tidaklah ada yang mereka ucapkan (semasa berjuang), selain daripada berdoa dengan berkata: Wahai Tuhan kami! Ampunkanlah dosa-dosa kami dan perbuatan kami yang melampau dalam urusan kami dan teguhkanlah tapak pendirian kami (dalam perjuangan) dan tolonglah kami mencapai kemenangan terhadap kaum yang kafir.</a:t>
            </a:r>
            <a:endParaRPr lang="en-MY" sz="2000" b="1" dirty="0">
              <a:effectLst/>
              <a:latin typeface="Times New Roman" panose="02020603050405020304" pitchFamily="18" charset="0"/>
              <a:ea typeface="Times New Roman" panose="02020603050405020304" pitchFamily="18" charset="0"/>
            </a:endParaRPr>
          </a:p>
          <a:p>
            <a:pPr indent="449580" algn="r">
              <a:lnSpc>
                <a:spcPct val="150000"/>
              </a:lnSpc>
            </a:pPr>
            <a:r>
              <a:rPr lang="ms-MY" sz="1800" i="1" dirty="0">
                <a:solidFill>
                  <a:srgbClr val="000000"/>
                </a:solidFill>
                <a:effectLst/>
                <a:latin typeface="Arial" panose="020B0604020202020204" pitchFamily="34" charset="0"/>
                <a:ea typeface="Times New Roman" panose="02020603050405020304" pitchFamily="18" charset="0"/>
              </a:rPr>
              <a:t>				</a:t>
            </a:r>
            <a:r>
              <a:rPr lang="ms-MY" sz="2000" b="1" i="1" dirty="0">
                <a:solidFill>
                  <a:srgbClr val="000000"/>
                </a:solidFill>
                <a:effectLst/>
                <a:latin typeface="Arial" panose="020B0604020202020204" pitchFamily="34" charset="0"/>
                <a:ea typeface="Times New Roman" panose="02020603050405020304" pitchFamily="18" charset="0"/>
              </a:rPr>
              <a:t> </a:t>
            </a:r>
            <a:r>
              <a:rPr lang="ar-SA" sz="20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ms-MY" sz="2000" b="1" i="1" dirty="0">
                <a:solidFill>
                  <a:srgbClr val="000000"/>
                </a:solidFill>
                <a:effectLst/>
                <a:latin typeface="Arial" panose="020B0604020202020204" pitchFamily="34" charset="0"/>
                <a:ea typeface="Times New Roman" panose="02020603050405020304" pitchFamily="18" charset="0"/>
              </a:rPr>
              <a:t> (Surah ali-Imran : 14</a:t>
            </a:r>
            <a:r>
              <a:rPr lang="ar-SA" sz="20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7</a:t>
            </a:r>
            <a:r>
              <a:rPr lang="ms-MY" sz="2000" b="1" i="1" dirty="0">
                <a:solidFill>
                  <a:srgbClr val="000000"/>
                </a:solidFill>
                <a:effectLst/>
                <a:latin typeface="Arial" panose="020B0604020202020204" pitchFamily="34" charset="0"/>
                <a:ea typeface="Times New Roman" panose="02020603050405020304" pitchFamily="18" charset="0"/>
              </a:rPr>
              <a:t>).</a:t>
            </a:r>
            <a:endParaRPr lang="en-MY" sz="1600" b="1"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05B28050-D812-40DE-8360-6335362B6553}"/>
              </a:ext>
            </a:extLst>
          </p:cNvPr>
          <p:cNvSpPr txBox="1"/>
          <p:nvPr/>
        </p:nvSpPr>
        <p:spPr>
          <a:xfrm>
            <a:off x="395536" y="77723"/>
            <a:ext cx="6767237" cy="830997"/>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SENTIASA MEMOHON PERTOLONGAN DAN </a:t>
            </a:r>
          </a:p>
          <a:p>
            <a:r>
              <a:rPr lang="en-US" sz="2400" b="1" dirty="0">
                <a:latin typeface="Arial" panose="020B0604020202020204" pitchFamily="34" charset="0"/>
                <a:cs typeface="Arial" panose="020B0604020202020204" pitchFamily="34" charset="0"/>
              </a:rPr>
              <a:t>BERTAWAKAL KEPADA ALLAH SWT;</a:t>
            </a:r>
          </a:p>
        </p:txBody>
      </p:sp>
    </p:spTree>
    <p:extLst>
      <p:ext uri="{BB962C8B-B14F-4D97-AF65-F5344CB8AC3E}">
        <p14:creationId xmlns:p14="http://schemas.microsoft.com/office/powerpoint/2010/main" val="3475697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C6F7F-6B36-41A3-906C-31B122687A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38"/>
          <a:stretch/>
        </p:blipFill>
        <p:spPr>
          <a:xfrm>
            <a:off x="0" y="0"/>
            <a:ext cx="9144000" cy="6858000"/>
          </a:xfrm>
          <a:prstGeom prst="rect">
            <a:avLst/>
          </a:prstGeom>
        </p:spPr>
      </p:pic>
      <p:sp>
        <p:nvSpPr>
          <p:cNvPr id="7" name="Rectangle 6">
            <a:extLst>
              <a:ext uri="{FF2B5EF4-FFF2-40B4-BE49-F238E27FC236}">
                <a16:creationId xmlns:a16="http://schemas.microsoft.com/office/drawing/2014/main" id="{3FFF9B1A-E7F1-48CD-BAAF-75207CA19B47}"/>
              </a:ext>
            </a:extLst>
          </p:cNvPr>
          <p:cNvSpPr>
            <a:spLocks noChangeArrowheads="1"/>
          </p:cNvSpPr>
          <p:nvPr/>
        </p:nvSpPr>
        <p:spPr bwMode="auto">
          <a:xfrm>
            <a:off x="3131840" y="1052736"/>
            <a:ext cx="5659236" cy="5086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50000"/>
              </a:lnSpc>
              <a:spcBef>
                <a:spcPct val="0"/>
              </a:spcBef>
              <a:spcAft>
                <a:spcPct val="0"/>
              </a:spcAft>
              <a:buClrTx/>
              <a:buSzTx/>
              <a:buFontTx/>
              <a:buNone/>
              <a:tabLst/>
            </a:pPr>
            <a:r>
              <a:rPr kumimoji="0" lang="ar-SA" altLang="en-US" sz="4400" b="0" i="0" u="none" strike="noStrike" cap="none" normalizeH="0" baseline="0" dirty="0">
                <a:ln>
                  <a:noFill/>
                </a:ln>
                <a:solidFill>
                  <a:schemeClr val="tx1"/>
                </a:solidFill>
                <a:effectLst/>
                <a:latin typeface="Sakkal Majalla" panose="02000000000000000000" pitchFamily="2" charset="-78"/>
                <a:ea typeface="Times New Roman" panose="02020603050405020304" pitchFamily="18" charset="0"/>
                <a:cs typeface="KFGQPC Uthmanic Script HAFS" panose="02000000000000000000" pitchFamily="2" charset="-78"/>
              </a:rPr>
              <a:t>بَارَكَ اللهُ لِيْ وَلَكُمْ فِي الْقُرْآنِ الْعَظِيْمِ</a:t>
            </a:r>
            <a:r>
              <a:rPr kumimoji="0" lang="ar-SA" altLang="en-US" sz="4400" b="0" i="0" u="none" strike="noStrike" cap="none" normalizeH="0" baseline="0" dirty="0">
                <a:ln>
                  <a:noFill/>
                </a:ln>
                <a:solidFill>
                  <a:schemeClr val="tx1"/>
                </a:solidFill>
                <a:effectLst/>
                <a:latin typeface="Sakkal Majalla" panose="02000000000000000000" pitchFamily="2" charset="-78"/>
                <a:ea typeface="Times New Roman" panose="02020603050405020304" pitchFamily="18" charset="0"/>
                <a:cs typeface="Sakkal Majalla" panose="02000000000000000000" pitchFamily="2" charset="-78"/>
              </a:rPr>
              <a:t>،</a:t>
            </a:r>
            <a:r>
              <a:rPr kumimoji="0" lang="ar-SA" altLang="en-US" sz="4400" b="0" i="0" u="none" strike="noStrike" cap="none" normalizeH="0" baseline="0" dirty="0">
                <a:ln>
                  <a:noFill/>
                </a:ln>
                <a:solidFill>
                  <a:schemeClr val="tx1"/>
                </a:solidFill>
                <a:effectLst/>
                <a:latin typeface="Sakkal Majalla" panose="02000000000000000000" pitchFamily="2" charset="-78"/>
                <a:ea typeface="Times New Roman" panose="02020603050405020304" pitchFamily="18" charset="0"/>
                <a:cs typeface="KFGQPC Uthmanic Script HAFS" panose="02000000000000000000" pitchFamily="2" charset="-78"/>
              </a:rPr>
              <a:t> وَنَفَعَنِيْ </a:t>
            </a:r>
            <a:r>
              <a:rPr kumimoji="0" lang="ar-SA" altLang="en-US" sz="4400" b="0" i="0" u="none" strike="noStrike" cap="none" normalizeH="0" baseline="0" dirty="0">
                <a:ln>
                  <a:noFill/>
                </a:ln>
                <a:solidFill>
                  <a:schemeClr val="tx1"/>
                </a:solidFill>
                <a:effectLst/>
                <a:latin typeface="Sakkal Majalla" panose="02000000000000000000" pitchFamily="2" charset="-78"/>
                <a:cs typeface="KFGQPC Uthmanic Script HAFS" panose="02000000000000000000" pitchFamily="2" charset="-78"/>
              </a:rPr>
              <a:t>وَإِيَّاكُمْ بِمَا</a:t>
            </a:r>
            <a:endParaRPr kumimoji="0" lang="en-US" altLang="en-US" sz="4400" b="0" i="0" u="none" strike="noStrike" cap="none" normalizeH="0" baseline="0" dirty="0">
              <a:ln>
                <a:noFill/>
              </a:ln>
              <a:solidFill>
                <a:schemeClr val="tx1"/>
              </a:solidFill>
              <a:effectLst/>
              <a:latin typeface="Sakkal Majalla" panose="02000000000000000000" pitchFamily="2" charset="-78"/>
              <a:cs typeface="KFGQPC Uthmanic Script HAFS" panose="02000000000000000000" pitchFamily="2" charset="-78"/>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ar-SA" altLang="en-US" sz="4400" b="0" i="0" u="none" strike="noStrike" cap="none" normalizeH="0" baseline="0" dirty="0">
                <a:ln>
                  <a:noFill/>
                </a:ln>
                <a:solidFill>
                  <a:schemeClr val="tx1"/>
                </a:solidFill>
                <a:effectLst/>
                <a:latin typeface="Sakkal Majalla" panose="02000000000000000000" pitchFamily="2" charset="-78"/>
                <a:cs typeface="KFGQPC Uthmanic Script HAFS" panose="02000000000000000000" pitchFamily="2" charset="-78"/>
              </a:rPr>
              <a:t>فِيْهِ مِنَ الآيَاتِ وَالذِّكْرِ الْحَكِيْمِ وَتَقَبَّلَ مِنِّيْ وَمِنْكُمْ تِلاوَتَهُ</a:t>
            </a:r>
            <a:r>
              <a:rPr kumimoji="0" lang="en-US" altLang="en-US" sz="4400" b="0" i="0" u="none" strike="noStrike" cap="none" normalizeH="0" baseline="0" dirty="0">
                <a:ln>
                  <a:noFill/>
                </a:ln>
                <a:solidFill>
                  <a:schemeClr val="tx1"/>
                </a:solidFill>
                <a:effectLst/>
                <a:latin typeface="Sakkal Majalla" panose="02000000000000000000" pitchFamily="2" charset="-78"/>
                <a:cs typeface="Sakkal Majalla" panose="02000000000000000000" pitchFamily="2" charset="-78"/>
              </a:rPr>
              <a:t>،</a:t>
            </a:r>
            <a:r>
              <a:rPr kumimoji="0" lang="en-US" altLang="en-US" sz="4400" b="0" i="0" u="none" strike="noStrike" cap="none" normalizeH="0" baseline="0" dirty="0">
                <a:ln>
                  <a:noFill/>
                </a:ln>
                <a:solidFill>
                  <a:schemeClr val="tx1"/>
                </a:solidFill>
                <a:effectLst/>
                <a:latin typeface="Sakkal Majalla" panose="02000000000000000000" pitchFamily="2" charset="-78"/>
                <a:cs typeface="KFGQPC Uthmanic Script HAFS" panose="02000000000000000000" pitchFamily="2" charset="-78"/>
              </a:rPr>
              <a:t> </a:t>
            </a:r>
          </a:p>
          <a:p>
            <a:pPr marL="0" marR="0" lvl="0" indent="0" algn="r" defTabSz="914400" rtl="0" eaLnBrk="0" fontAlgn="base" latinLnBrk="0" hangingPunct="0">
              <a:lnSpc>
                <a:spcPct val="150000"/>
              </a:lnSpc>
              <a:spcBef>
                <a:spcPct val="0"/>
              </a:spcBef>
              <a:spcAft>
                <a:spcPct val="0"/>
              </a:spcAft>
              <a:buClrTx/>
              <a:buSzTx/>
              <a:buFontTx/>
              <a:buNone/>
              <a:tabLst/>
            </a:pPr>
            <a:r>
              <a:rPr kumimoji="0" lang="ar-SA" altLang="en-US" sz="4400" b="0" i="0" u="none" strike="noStrike" cap="none" normalizeH="0" baseline="0" dirty="0">
                <a:ln>
                  <a:noFill/>
                </a:ln>
                <a:solidFill>
                  <a:schemeClr val="tx1"/>
                </a:solidFill>
                <a:effectLst/>
                <a:latin typeface="Sakkal Majalla" panose="02000000000000000000" pitchFamily="2" charset="-78"/>
                <a:cs typeface="KFGQPC Uthmanic Script HAFS" panose="02000000000000000000" pitchFamily="2" charset="-78"/>
              </a:rPr>
              <a:t>إِنَّهُ هُوَ السَّمِيْعُ الْعَلِيْمُ</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66173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A828FC-1D05-494F-A6AD-BF0D7883B1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38"/>
          <a:stretch/>
        </p:blipFill>
        <p:spPr>
          <a:xfrm>
            <a:off x="0" y="0"/>
            <a:ext cx="9144000" cy="6858000"/>
          </a:xfrm>
          <a:prstGeom prst="rect">
            <a:avLst/>
          </a:prstGeom>
        </p:spPr>
      </p:pic>
      <p:sp>
        <p:nvSpPr>
          <p:cNvPr id="11" name="TextBox 10">
            <a:extLst>
              <a:ext uri="{FF2B5EF4-FFF2-40B4-BE49-F238E27FC236}">
                <a16:creationId xmlns:a16="http://schemas.microsoft.com/office/drawing/2014/main" id="{BB767C50-A1B9-4E0A-BEF5-A0008750EC63}"/>
              </a:ext>
            </a:extLst>
          </p:cNvPr>
          <p:cNvSpPr txBox="1"/>
          <p:nvPr/>
        </p:nvSpPr>
        <p:spPr>
          <a:xfrm>
            <a:off x="2915816" y="1484784"/>
            <a:ext cx="6048672" cy="4162678"/>
          </a:xfrm>
          <a:prstGeom prst="rect">
            <a:avLst/>
          </a:prstGeom>
          <a:noFill/>
        </p:spPr>
        <p:txBody>
          <a:bodyPr wrap="square">
            <a:spAutoFit/>
          </a:bodyPr>
          <a:lstStyle/>
          <a:p>
            <a:pPr indent="403225" algn="just" rtl="1">
              <a:lnSpc>
                <a:spcPct val="150000"/>
              </a:lnSpc>
            </a:pP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أَقُولُ قَوْلِيْ هَذَا وَأَسْتَغْفِرُ </a:t>
            </a:r>
            <a:r>
              <a:rPr lang="ar-SA" sz="4800" dirty="0">
                <a:effectLst/>
                <a:latin typeface="Sakkal Majalla" panose="02000000000000000000" pitchFamily="2" charset="-78"/>
                <a:ea typeface="Times New Roman" panose="02020603050405020304" pitchFamily="18" charset="0"/>
                <a:cs typeface="Sakkal Majalla" panose="02000000000000000000" pitchFamily="2" charset="-78"/>
              </a:rPr>
              <a:t>اللهَ </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الْعَظِيْمَ لِيْ وَلَكُمْ وَلِسَآئِرِ الْمُسْلِمِيْنَ وَالْمُسْلِمَاتِ</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فَاسْتَغْفِرُوْهُ إِنَّهُ هُوَ الْغَفُوْرُ الرَّحِيْمُ</a:t>
            </a:r>
            <a:endParaRPr lang="en-MY" dirty="0">
              <a:effectLst/>
              <a:latin typeface="Times New Roman" panose="02020603050405020304" pitchFamily="18" charset="0"/>
              <a:ea typeface="Times New Roman" panose="02020603050405020304" pitchFamily="18" charset="0"/>
              <a:cs typeface="KFGQPC Uthmanic Script HAFS" panose="02000000000000000000" pitchFamily="2" charset="-78"/>
            </a:endParaRPr>
          </a:p>
        </p:txBody>
      </p:sp>
    </p:spTree>
    <p:extLst>
      <p:ext uri="{BB962C8B-B14F-4D97-AF65-F5344CB8AC3E}">
        <p14:creationId xmlns:p14="http://schemas.microsoft.com/office/powerpoint/2010/main" val="1982048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7B358-01DE-402C-A86D-0036DA3498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38"/>
          <a:stretch/>
        </p:blipFill>
        <p:spPr>
          <a:xfrm>
            <a:off x="0" y="0"/>
            <a:ext cx="9144000" cy="6858000"/>
          </a:xfrm>
          <a:prstGeom prst="rect">
            <a:avLst/>
          </a:prstGeom>
        </p:spPr>
      </p:pic>
      <p:sp>
        <p:nvSpPr>
          <p:cNvPr id="4" name="TextBox 3">
            <a:extLst>
              <a:ext uri="{FF2B5EF4-FFF2-40B4-BE49-F238E27FC236}">
                <a16:creationId xmlns:a16="http://schemas.microsoft.com/office/drawing/2014/main" id="{B6D0B0AF-E8EA-4C87-A996-E7D60BE30826}"/>
              </a:ext>
            </a:extLst>
          </p:cNvPr>
          <p:cNvSpPr txBox="1"/>
          <p:nvPr/>
        </p:nvSpPr>
        <p:spPr>
          <a:xfrm>
            <a:off x="3707904" y="1124744"/>
            <a:ext cx="5112568" cy="5086008"/>
          </a:xfrm>
          <a:prstGeom prst="rect">
            <a:avLst/>
          </a:prstGeom>
          <a:noFill/>
        </p:spPr>
        <p:txBody>
          <a:bodyPr wrap="square">
            <a:spAutoFit/>
          </a:bodyPr>
          <a:lstStyle/>
          <a:p>
            <a:pPr algn="just" rtl="1">
              <a:lnSpc>
                <a:spcPct val="150000"/>
              </a:lnSpc>
            </a:pP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أَشْهَدُ أَنْ لَّا إِلَهَ إِلَّا ٱللَّهُ وَحْدَهُ لَا شَرِيكَ لَهُ وَأَشْهَدُ أَنَّ مُحَمَّدًا عَبْدُهُ وَرَسُوْلُهُ. ٱللَّهُمَّ صَلِّ وسَلِّم عَلَى سَيِّدِنَا مُحَمَّدٍ وَعَلَى آلِهِ</a:t>
            </a:r>
            <a:r>
              <a:rPr lang="ar-SA" sz="4400" baseline="-25000" dirty="0">
                <a:effectLst/>
                <a:latin typeface="Sakkal Majalla" panose="02000000000000000000" pitchFamily="2" charset="-78"/>
                <a:ea typeface="Times New Roman" panose="02020603050405020304" pitchFamily="18" charset="0"/>
                <a:cs typeface="Sakkal Majalla" panose="02000000000000000000" pitchFamily="2" charset="-78"/>
              </a:rPr>
              <a:t>ے</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وَصَحْبِهِ</a:t>
            </a:r>
            <a:r>
              <a:rPr lang="ar-SA" sz="4400" baseline="-25000" dirty="0">
                <a:effectLst/>
                <a:latin typeface="Sakkal Majalla" panose="02000000000000000000" pitchFamily="2" charset="-78"/>
                <a:ea typeface="Times New Roman" panose="02020603050405020304" pitchFamily="18" charset="0"/>
                <a:cs typeface="Sakkal Majalla" panose="02000000000000000000" pitchFamily="2" charset="-78"/>
              </a:rPr>
              <a:t>ے</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 </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أَجْمَعِيْنَ</a:t>
            </a:r>
            <a:r>
              <a:rPr lang="ms-MY" sz="4400" dirty="0">
                <a:effectLst/>
                <a:latin typeface="Sakkal Majalla" panose="02000000000000000000" pitchFamily="2" charset="-78"/>
                <a:ea typeface="Times New Roman" panose="02020603050405020304" pitchFamily="18" charset="0"/>
                <a:cs typeface="KFGQPC Uthmanic Script HAFS" panose="02000000000000000000" pitchFamily="2" charset="-78"/>
              </a:rPr>
              <a:t>. </a:t>
            </a:r>
            <a:endParaRPr lang="en-MY" dirty="0">
              <a:effectLst/>
              <a:latin typeface="Times New Roman" panose="02020603050405020304" pitchFamily="18" charset="0"/>
              <a:ea typeface="Times New Roman" panose="02020603050405020304" pitchFamily="18" charset="0"/>
              <a:cs typeface="KFGQPC Uthmanic Script HAFS" panose="02000000000000000000" pitchFamily="2" charset="-78"/>
            </a:endParaRPr>
          </a:p>
        </p:txBody>
      </p:sp>
    </p:spTree>
    <p:extLst>
      <p:ext uri="{BB962C8B-B14F-4D97-AF65-F5344CB8AC3E}">
        <p14:creationId xmlns:p14="http://schemas.microsoft.com/office/powerpoint/2010/main" val="2706428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83B69D-9CBC-48EE-B975-1B15316AF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96"/>
            <a:ext cx="9144000" cy="6845808"/>
          </a:xfrm>
          <a:prstGeom prst="rect">
            <a:avLst/>
          </a:prstGeom>
        </p:spPr>
      </p:pic>
    </p:spTree>
    <p:extLst>
      <p:ext uri="{BB962C8B-B14F-4D97-AF65-F5344CB8AC3E}">
        <p14:creationId xmlns:p14="http://schemas.microsoft.com/office/powerpoint/2010/main" val="989492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D3421BF-9B69-4953-963E-41C6C9C91B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grpSp>
        <p:nvGrpSpPr>
          <p:cNvPr id="17" name="Group 16">
            <a:extLst>
              <a:ext uri="{FF2B5EF4-FFF2-40B4-BE49-F238E27FC236}">
                <a16:creationId xmlns:a16="http://schemas.microsoft.com/office/drawing/2014/main" id="{08FF12AB-F7A1-492A-A2F6-1EB1EF5FB815}"/>
              </a:ext>
            </a:extLst>
          </p:cNvPr>
          <p:cNvGrpSpPr/>
          <p:nvPr/>
        </p:nvGrpSpPr>
        <p:grpSpPr>
          <a:xfrm>
            <a:off x="467544" y="1052736"/>
            <a:ext cx="7046471" cy="4248472"/>
            <a:chOff x="467544" y="1052736"/>
            <a:chExt cx="7046471" cy="4248472"/>
          </a:xfrm>
        </p:grpSpPr>
        <p:pic>
          <p:nvPicPr>
            <p:cNvPr id="11" name="Picture 10">
              <a:extLst>
                <a:ext uri="{FF2B5EF4-FFF2-40B4-BE49-F238E27FC236}">
                  <a16:creationId xmlns:a16="http://schemas.microsoft.com/office/drawing/2014/main" id="{EBF845FD-1445-4032-BFF1-90C06B48AC8F}"/>
                </a:ext>
              </a:extLst>
            </p:cNvPr>
            <p:cNvPicPr>
              <a:picLocks noChangeAspect="1"/>
            </p:cNvPicPr>
            <p:nvPr/>
          </p:nvPicPr>
          <p:blipFill rotWithShape="1">
            <a:blip r:embed="rId3">
              <a:extLst>
                <a:ext uri="{28A0092B-C50C-407E-A947-70E740481C1C}">
                  <a14:useLocalDpi xmlns:a14="http://schemas.microsoft.com/office/drawing/2010/main" val="0"/>
                </a:ext>
              </a:extLst>
            </a:blip>
            <a:srcRect b="75472"/>
            <a:stretch/>
          </p:blipFill>
          <p:spPr>
            <a:xfrm>
              <a:off x="467544" y="1052736"/>
              <a:ext cx="7046471" cy="936104"/>
            </a:xfrm>
            <a:prstGeom prst="rect">
              <a:avLst/>
            </a:prstGeom>
          </p:spPr>
        </p:pic>
        <p:pic>
          <p:nvPicPr>
            <p:cNvPr id="14" name="Picture 13">
              <a:extLst>
                <a:ext uri="{FF2B5EF4-FFF2-40B4-BE49-F238E27FC236}">
                  <a16:creationId xmlns:a16="http://schemas.microsoft.com/office/drawing/2014/main" id="{0445DC2D-B2B3-45CC-8960-4C324CF5913F}"/>
                </a:ext>
              </a:extLst>
            </p:cNvPr>
            <p:cNvPicPr>
              <a:picLocks noChangeAspect="1"/>
            </p:cNvPicPr>
            <p:nvPr/>
          </p:nvPicPr>
          <p:blipFill rotWithShape="1">
            <a:blip r:embed="rId3">
              <a:extLst>
                <a:ext uri="{28A0092B-C50C-407E-A947-70E740481C1C}">
                  <a14:useLocalDpi xmlns:a14="http://schemas.microsoft.com/office/drawing/2010/main" val="0"/>
                </a:ext>
              </a:extLst>
            </a:blip>
            <a:srcRect t="22641" b="48167"/>
            <a:stretch/>
          </p:blipFill>
          <p:spPr>
            <a:xfrm>
              <a:off x="467544" y="2060848"/>
              <a:ext cx="7046471" cy="1114076"/>
            </a:xfrm>
            <a:prstGeom prst="rect">
              <a:avLst/>
            </a:prstGeom>
          </p:spPr>
        </p:pic>
        <p:pic>
          <p:nvPicPr>
            <p:cNvPr id="15" name="Picture 14">
              <a:extLst>
                <a:ext uri="{FF2B5EF4-FFF2-40B4-BE49-F238E27FC236}">
                  <a16:creationId xmlns:a16="http://schemas.microsoft.com/office/drawing/2014/main" id="{5A3C55BD-1C72-4EB6-8B90-98AC9E0DF9A2}"/>
                </a:ext>
              </a:extLst>
            </p:cNvPr>
            <p:cNvPicPr>
              <a:picLocks noChangeAspect="1"/>
            </p:cNvPicPr>
            <p:nvPr/>
          </p:nvPicPr>
          <p:blipFill rotWithShape="1">
            <a:blip r:embed="rId3">
              <a:extLst>
                <a:ext uri="{28A0092B-C50C-407E-A947-70E740481C1C}">
                  <a14:useLocalDpi xmlns:a14="http://schemas.microsoft.com/office/drawing/2010/main" val="0"/>
                </a:ext>
              </a:extLst>
            </a:blip>
            <a:srcRect t="49057" b="22641"/>
            <a:stretch/>
          </p:blipFill>
          <p:spPr>
            <a:xfrm>
              <a:off x="467544" y="3212976"/>
              <a:ext cx="7046471" cy="1080120"/>
            </a:xfrm>
            <a:prstGeom prst="rect">
              <a:avLst/>
            </a:prstGeom>
          </p:spPr>
        </p:pic>
        <p:pic>
          <p:nvPicPr>
            <p:cNvPr id="16" name="Picture 15">
              <a:extLst>
                <a:ext uri="{FF2B5EF4-FFF2-40B4-BE49-F238E27FC236}">
                  <a16:creationId xmlns:a16="http://schemas.microsoft.com/office/drawing/2014/main" id="{0FE8DF10-94F0-4C46-B2EA-07B5E195DD71}"/>
                </a:ext>
              </a:extLst>
            </p:cNvPr>
            <p:cNvPicPr>
              <a:picLocks noChangeAspect="1"/>
            </p:cNvPicPr>
            <p:nvPr/>
          </p:nvPicPr>
          <p:blipFill rotWithShape="1">
            <a:blip r:embed="rId3">
              <a:extLst>
                <a:ext uri="{28A0092B-C50C-407E-A947-70E740481C1C}">
                  <a14:useLocalDpi xmlns:a14="http://schemas.microsoft.com/office/drawing/2010/main" val="0"/>
                </a:ext>
              </a:extLst>
            </a:blip>
            <a:srcRect t="77358"/>
            <a:stretch/>
          </p:blipFill>
          <p:spPr>
            <a:xfrm>
              <a:off x="467544" y="4437112"/>
              <a:ext cx="7046471" cy="864096"/>
            </a:xfrm>
            <a:prstGeom prst="rect">
              <a:avLst/>
            </a:prstGeom>
          </p:spPr>
        </p:pic>
      </p:grpSp>
    </p:spTree>
    <p:extLst>
      <p:ext uri="{BB962C8B-B14F-4D97-AF65-F5344CB8AC3E}">
        <p14:creationId xmlns:p14="http://schemas.microsoft.com/office/powerpoint/2010/main" val="3426664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8CC4FB-62C9-4A4A-A0E4-715EA0BA34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grpSp>
        <p:nvGrpSpPr>
          <p:cNvPr id="14" name="Group 13">
            <a:extLst>
              <a:ext uri="{FF2B5EF4-FFF2-40B4-BE49-F238E27FC236}">
                <a16:creationId xmlns:a16="http://schemas.microsoft.com/office/drawing/2014/main" id="{CBC88812-54F2-4EC8-839C-373152B3AB35}"/>
              </a:ext>
            </a:extLst>
          </p:cNvPr>
          <p:cNvGrpSpPr/>
          <p:nvPr/>
        </p:nvGrpSpPr>
        <p:grpSpPr>
          <a:xfrm>
            <a:off x="355089" y="1290722"/>
            <a:ext cx="7174175" cy="3722454"/>
            <a:chOff x="355089" y="1290722"/>
            <a:chExt cx="7174175" cy="3722454"/>
          </a:xfrm>
        </p:grpSpPr>
        <p:pic>
          <p:nvPicPr>
            <p:cNvPr id="11" name="Picture 10">
              <a:extLst>
                <a:ext uri="{FF2B5EF4-FFF2-40B4-BE49-F238E27FC236}">
                  <a16:creationId xmlns:a16="http://schemas.microsoft.com/office/drawing/2014/main" id="{00773136-5D60-4FD0-90F4-9218A8A052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5219"/>
            <a:stretch/>
          </p:blipFill>
          <p:spPr>
            <a:xfrm>
              <a:off x="355089" y="1290722"/>
              <a:ext cx="7174175" cy="1202174"/>
            </a:xfrm>
            <a:prstGeom prst="rect">
              <a:avLst/>
            </a:prstGeom>
          </p:spPr>
        </p:pic>
        <p:pic>
          <p:nvPicPr>
            <p:cNvPr id="12" name="Picture 11">
              <a:extLst>
                <a:ext uri="{FF2B5EF4-FFF2-40B4-BE49-F238E27FC236}">
                  <a16:creationId xmlns:a16="http://schemas.microsoft.com/office/drawing/2014/main" id="{A3D14DB4-CE4E-4839-A004-6EF0243742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781" b="30438"/>
            <a:stretch/>
          </p:blipFill>
          <p:spPr>
            <a:xfrm>
              <a:off x="355089" y="2614950"/>
              <a:ext cx="7174175" cy="1202174"/>
            </a:xfrm>
            <a:prstGeom prst="rect">
              <a:avLst/>
            </a:prstGeom>
          </p:spPr>
        </p:pic>
        <p:pic>
          <p:nvPicPr>
            <p:cNvPr id="13" name="Picture 12">
              <a:extLst>
                <a:ext uri="{FF2B5EF4-FFF2-40B4-BE49-F238E27FC236}">
                  <a16:creationId xmlns:a16="http://schemas.microsoft.com/office/drawing/2014/main" id="{E685FDE8-E720-4C40-AF6E-6BFC328244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562"/>
            <a:stretch/>
          </p:blipFill>
          <p:spPr>
            <a:xfrm>
              <a:off x="355089" y="3961140"/>
              <a:ext cx="7174175" cy="1052036"/>
            </a:xfrm>
            <a:prstGeom prst="rect">
              <a:avLst/>
            </a:prstGeom>
          </p:spPr>
        </p:pic>
      </p:grpSp>
    </p:spTree>
    <p:extLst>
      <p:ext uri="{BB962C8B-B14F-4D97-AF65-F5344CB8AC3E}">
        <p14:creationId xmlns:p14="http://schemas.microsoft.com/office/powerpoint/2010/main" val="3913018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7C2B54-F12D-4A2A-BAE6-575861F30C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pic>
        <p:nvPicPr>
          <p:cNvPr id="5" name="Picture 4">
            <a:extLst>
              <a:ext uri="{FF2B5EF4-FFF2-40B4-BE49-F238E27FC236}">
                <a16:creationId xmlns:a16="http://schemas.microsoft.com/office/drawing/2014/main" id="{D7958215-41BA-473C-BB9A-4D777D1E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268760"/>
            <a:ext cx="6201574" cy="3744416"/>
          </a:xfrm>
          <a:prstGeom prst="rect">
            <a:avLst/>
          </a:prstGeom>
        </p:spPr>
      </p:pic>
    </p:spTree>
    <p:extLst>
      <p:ext uri="{BB962C8B-B14F-4D97-AF65-F5344CB8AC3E}">
        <p14:creationId xmlns:p14="http://schemas.microsoft.com/office/powerpoint/2010/main" val="48704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EE6917-5713-43CB-A997-3FA409BDD8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 y="12185"/>
            <a:ext cx="9140971" cy="6833630"/>
          </a:xfrm>
          <a:prstGeom prst="rect">
            <a:avLst/>
          </a:prstGeom>
        </p:spPr>
      </p:pic>
      <p:sp>
        <p:nvSpPr>
          <p:cNvPr id="8" name="TextBox 7">
            <a:extLst>
              <a:ext uri="{FF2B5EF4-FFF2-40B4-BE49-F238E27FC236}">
                <a16:creationId xmlns:a16="http://schemas.microsoft.com/office/drawing/2014/main" id="{3FA675E0-1B41-4A0B-8189-75DAD2A2689E}"/>
              </a:ext>
            </a:extLst>
          </p:cNvPr>
          <p:cNvSpPr txBox="1"/>
          <p:nvPr/>
        </p:nvSpPr>
        <p:spPr>
          <a:xfrm>
            <a:off x="1644762" y="2031213"/>
            <a:ext cx="5843630" cy="2795573"/>
          </a:xfrm>
          <a:prstGeom prst="rect">
            <a:avLst/>
          </a:prstGeom>
          <a:noFill/>
        </p:spPr>
        <p:txBody>
          <a:bodyPr wrap="square">
            <a:spAutoFit/>
          </a:bodyPr>
          <a:lstStyle/>
          <a:p>
            <a:pPr indent="449580" algn="just">
              <a:lnSpc>
                <a:spcPct val="150000"/>
              </a:lnSpc>
            </a:pPr>
            <a:r>
              <a:rPr lang="en-US" sz="2400" b="1" dirty="0" err="1">
                <a:effectLst/>
                <a:latin typeface="Arial" panose="020B0604020202020204" pitchFamily="34" charset="0"/>
                <a:ea typeface="Times New Roman" panose="02020603050405020304" pitchFamily="18" charset="0"/>
              </a:rPr>
              <a:t>Marilah</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sama-sama</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kita</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bertakwa</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kepada</a:t>
            </a:r>
            <a:r>
              <a:rPr lang="en-US" sz="2400" b="1" dirty="0">
                <a:effectLst/>
                <a:latin typeface="Arial" panose="020B0604020202020204" pitchFamily="34" charset="0"/>
                <a:ea typeface="Times New Roman" panose="02020603050405020304" pitchFamily="18" charset="0"/>
              </a:rPr>
              <a:t> Allah SWT </a:t>
            </a:r>
            <a:r>
              <a:rPr lang="en-US" sz="2400" b="1" dirty="0" err="1">
                <a:effectLst/>
                <a:latin typeface="Arial" panose="020B0604020202020204" pitchFamily="34" charset="0"/>
                <a:ea typeface="Times New Roman" panose="02020603050405020304" pitchFamily="18" charset="0"/>
              </a:rPr>
              <a:t>dengan</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melakukan</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ketaatan</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kepada</a:t>
            </a:r>
            <a:r>
              <a:rPr lang="en-US" sz="2400" b="1" dirty="0">
                <a:effectLst/>
                <a:latin typeface="Arial" panose="020B0604020202020204" pitchFamily="34" charset="0"/>
                <a:ea typeface="Times New Roman" panose="02020603050405020304" pitchFamily="18" charset="0"/>
              </a:rPr>
              <a:t>-Nya dan </a:t>
            </a:r>
            <a:r>
              <a:rPr lang="en-US" sz="2400" b="1" dirty="0" err="1">
                <a:effectLst/>
                <a:latin typeface="Arial" panose="020B0604020202020204" pitchFamily="34" charset="0"/>
                <a:ea typeface="Times New Roman" panose="02020603050405020304" pitchFamily="18" charset="0"/>
              </a:rPr>
              <a:t>menjauhkan</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diri</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daripada</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perbuatan</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keji</a:t>
            </a:r>
            <a:r>
              <a:rPr lang="en-US" sz="2400" b="1" dirty="0">
                <a:effectLst/>
                <a:latin typeface="Arial" panose="020B0604020202020204" pitchFamily="34" charset="0"/>
                <a:ea typeface="Times New Roman" panose="02020603050405020304" pitchFamily="18" charset="0"/>
              </a:rPr>
              <a:t> dan </a:t>
            </a:r>
            <a:r>
              <a:rPr lang="en-US" sz="2400" b="1" dirty="0" err="1">
                <a:effectLst/>
                <a:latin typeface="Arial" panose="020B0604020202020204" pitchFamily="34" charset="0"/>
                <a:ea typeface="Times New Roman" panose="02020603050405020304" pitchFamily="18" charset="0"/>
              </a:rPr>
              <a:t>maksiat</a:t>
            </a:r>
            <a:r>
              <a:rPr lang="en-US" sz="2400" b="1" dirty="0">
                <a:effectLst/>
                <a:latin typeface="Arial" panose="020B0604020202020204" pitchFamily="34" charset="0"/>
                <a:ea typeface="Times New Roman" panose="02020603050405020304" pitchFamily="18" charset="0"/>
              </a:rPr>
              <a:t>. </a:t>
            </a:r>
            <a:endParaRPr lang="en-MY"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83740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E54B8F-ABAF-4CD9-B3E9-285C936D48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grpSp>
        <p:nvGrpSpPr>
          <p:cNvPr id="2" name="Group 1">
            <a:extLst>
              <a:ext uri="{FF2B5EF4-FFF2-40B4-BE49-F238E27FC236}">
                <a16:creationId xmlns:a16="http://schemas.microsoft.com/office/drawing/2014/main" id="{44B0B047-5F62-4BEB-AB92-CFD66E06175B}"/>
              </a:ext>
            </a:extLst>
          </p:cNvPr>
          <p:cNvGrpSpPr/>
          <p:nvPr/>
        </p:nvGrpSpPr>
        <p:grpSpPr>
          <a:xfrm>
            <a:off x="611560" y="1340769"/>
            <a:ext cx="6363834" cy="3600399"/>
            <a:chOff x="611560" y="1340769"/>
            <a:chExt cx="6363834" cy="3600399"/>
          </a:xfrm>
        </p:grpSpPr>
        <p:pic>
          <p:nvPicPr>
            <p:cNvPr id="3" name="Picture 2">
              <a:extLst>
                <a:ext uri="{FF2B5EF4-FFF2-40B4-BE49-F238E27FC236}">
                  <a16:creationId xmlns:a16="http://schemas.microsoft.com/office/drawing/2014/main" id="{9BE99BF7-C9A9-4839-8304-4E18E1128B19}"/>
                </a:ext>
              </a:extLst>
            </p:cNvPr>
            <p:cNvPicPr>
              <a:picLocks noChangeAspect="1"/>
            </p:cNvPicPr>
            <p:nvPr/>
          </p:nvPicPr>
          <p:blipFill rotWithShape="1">
            <a:blip r:embed="rId3">
              <a:extLst>
                <a:ext uri="{28A0092B-C50C-407E-A947-70E740481C1C}">
                  <a14:useLocalDpi xmlns:a14="http://schemas.microsoft.com/office/drawing/2010/main" val="0"/>
                </a:ext>
              </a:extLst>
            </a:blip>
            <a:srcRect b="67218"/>
            <a:stretch/>
          </p:blipFill>
          <p:spPr>
            <a:xfrm>
              <a:off x="971600" y="1340769"/>
              <a:ext cx="6003794" cy="1080120"/>
            </a:xfrm>
            <a:prstGeom prst="rect">
              <a:avLst/>
            </a:prstGeom>
          </p:spPr>
        </p:pic>
        <p:pic>
          <p:nvPicPr>
            <p:cNvPr id="5" name="Picture 4">
              <a:extLst>
                <a:ext uri="{FF2B5EF4-FFF2-40B4-BE49-F238E27FC236}">
                  <a16:creationId xmlns:a16="http://schemas.microsoft.com/office/drawing/2014/main" id="{7B1BA9DB-C98A-47C5-A158-DE7E2549857A}"/>
                </a:ext>
              </a:extLst>
            </p:cNvPr>
            <p:cNvPicPr>
              <a:picLocks noChangeAspect="1"/>
            </p:cNvPicPr>
            <p:nvPr/>
          </p:nvPicPr>
          <p:blipFill rotWithShape="1">
            <a:blip r:embed="rId3">
              <a:extLst>
                <a:ext uri="{28A0092B-C50C-407E-A947-70E740481C1C}">
                  <a14:useLocalDpi xmlns:a14="http://schemas.microsoft.com/office/drawing/2010/main" val="0"/>
                </a:ext>
              </a:extLst>
            </a:blip>
            <a:srcRect t="30597" b="26848"/>
            <a:stretch/>
          </p:blipFill>
          <p:spPr>
            <a:xfrm>
              <a:off x="971600" y="2492896"/>
              <a:ext cx="6003794" cy="1402110"/>
            </a:xfrm>
            <a:prstGeom prst="rect">
              <a:avLst/>
            </a:prstGeom>
          </p:spPr>
        </p:pic>
        <p:pic>
          <p:nvPicPr>
            <p:cNvPr id="7" name="Picture 6">
              <a:extLst>
                <a:ext uri="{FF2B5EF4-FFF2-40B4-BE49-F238E27FC236}">
                  <a16:creationId xmlns:a16="http://schemas.microsoft.com/office/drawing/2014/main" id="{6DD34DD8-C7B4-45DD-9941-F4BE12275206}"/>
                </a:ext>
              </a:extLst>
            </p:cNvPr>
            <p:cNvPicPr>
              <a:picLocks noChangeAspect="1"/>
            </p:cNvPicPr>
            <p:nvPr/>
          </p:nvPicPr>
          <p:blipFill rotWithShape="1">
            <a:blip r:embed="rId3">
              <a:extLst>
                <a:ext uri="{28A0092B-C50C-407E-A947-70E740481C1C}">
                  <a14:useLocalDpi xmlns:a14="http://schemas.microsoft.com/office/drawing/2010/main" val="0"/>
                </a:ext>
              </a:extLst>
            </a:blip>
            <a:srcRect t="73151"/>
            <a:stretch/>
          </p:blipFill>
          <p:spPr>
            <a:xfrm>
              <a:off x="611560" y="4056553"/>
              <a:ext cx="6003794" cy="884615"/>
            </a:xfrm>
            <a:prstGeom prst="rect">
              <a:avLst/>
            </a:prstGeom>
          </p:spPr>
        </p:pic>
      </p:grpSp>
    </p:spTree>
    <p:extLst>
      <p:ext uri="{BB962C8B-B14F-4D97-AF65-F5344CB8AC3E}">
        <p14:creationId xmlns:p14="http://schemas.microsoft.com/office/powerpoint/2010/main" val="3141968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A560ED-D2D0-460E-8135-F18A86FE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grpSp>
        <p:nvGrpSpPr>
          <p:cNvPr id="2" name="Group 1">
            <a:extLst>
              <a:ext uri="{FF2B5EF4-FFF2-40B4-BE49-F238E27FC236}">
                <a16:creationId xmlns:a16="http://schemas.microsoft.com/office/drawing/2014/main" id="{D409A8A5-847F-4B39-BD30-DDE2ED16686B}"/>
              </a:ext>
            </a:extLst>
          </p:cNvPr>
          <p:cNvGrpSpPr/>
          <p:nvPr/>
        </p:nvGrpSpPr>
        <p:grpSpPr>
          <a:xfrm>
            <a:off x="899592" y="1556793"/>
            <a:ext cx="5688632" cy="3672407"/>
            <a:chOff x="1043608" y="1556793"/>
            <a:chExt cx="5688632" cy="3672407"/>
          </a:xfrm>
        </p:grpSpPr>
        <p:pic>
          <p:nvPicPr>
            <p:cNvPr id="3" name="Picture 2">
              <a:extLst>
                <a:ext uri="{FF2B5EF4-FFF2-40B4-BE49-F238E27FC236}">
                  <a16:creationId xmlns:a16="http://schemas.microsoft.com/office/drawing/2014/main" id="{E19ACB03-149F-4D9F-8FC8-C8D88E42D119}"/>
                </a:ext>
              </a:extLst>
            </p:cNvPr>
            <p:cNvPicPr>
              <a:picLocks noChangeAspect="1"/>
            </p:cNvPicPr>
            <p:nvPr/>
          </p:nvPicPr>
          <p:blipFill rotWithShape="1">
            <a:blip r:embed="rId3">
              <a:extLst>
                <a:ext uri="{28A0092B-C50C-407E-A947-70E740481C1C}">
                  <a14:useLocalDpi xmlns:a14="http://schemas.microsoft.com/office/drawing/2010/main" val="0"/>
                </a:ext>
              </a:extLst>
            </a:blip>
            <a:srcRect b="64126"/>
            <a:stretch/>
          </p:blipFill>
          <p:spPr>
            <a:xfrm>
              <a:off x="1691680" y="1556793"/>
              <a:ext cx="5040560" cy="1224136"/>
            </a:xfrm>
            <a:prstGeom prst="rect">
              <a:avLst/>
            </a:prstGeom>
          </p:spPr>
        </p:pic>
        <p:pic>
          <p:nvPicPr>
            <p:cNvPr id="5" name="Picture 4">
              <a:extLst>
                <a:ext uri="{FF2B5EF4-FFF2-40B4-BE49-F238E27FC236}">
                  <a16:creationId xmlns:a16="http://schemas.microsoft.com/office/drawing/2014/main" id="{7542A918-87F5-44FA-8AB0-142A2787A6BF}"/>
                </a:ext>
              </a:extLst>
            </p:cNvPr>
            <p:cNvPicPr>
              <a:picLocks noChangeAspect="1"/>
            </p:cNvPicPr>
            <p:nvPr/>
          </p:nvPicPr>
          <p:blipFill rotWithShape="1">
            <a:blip r:embed="rId3">
              <a:extLst>
                <a:ext uri="{28A0092B-C50C-407E-A947-70E740481C1C}">
                  <a14:useLocalDpi xmlns:a14="http://schemas.microsoft.com/office/drawing/2010/main" val="0"/>
                </a:ext>
              </a:extLst>
            </a:blip>
            <a:srcRect t="33763" b="30362"/>
            <a:stretch/>
          </p:blipFill>
          <p:spPr>
            <a:xfrm>
              <a:off x="1619672" y="2824974"/>
              <a:ext cx="5040560" cy="1224136"/>
            </a:xfrm>
            <a:prstGeom prst="rect">
              <a:avLst/>
            </a:prstGeom>
          </p:spPr>
        </p:pic>
        <p:pic>
          <p:nvPicPr>
            <p:cNvPr id="7" name="Picture 6">
              <a:extLst>
                <a:ext uri="{FF2B5EF4-FFF2-40B4-BE49-F238E27FC236}">
                  <a16:creationId xmlns:a16="http://schemas.microsoft.com/office/drawing/2014/main" id="{A0F62D2E-42BE-4324-9A3D-CAA377D9E703}"/>
                </a:ext>
              </a:extLst>
            </p:cNvPr>
            <p:cNvPicPr>
              <a:picLocks noChangeAspect="1"/>
            </p:cNvPicPr>
            <p:nvPr/>
          </p:nvPicPr>
          <p:blipFill rotWithShape="1">
            <a:blip r:embed="rId3">
              <a:extLst>
                <a:ext uri="{28A0092B-C50C-407E-A947-70E740481C1C}">
                  <a14:useLocalDpi xmlns:a14="http://schemas.microsoft.com/office/drawing/2010/main" val="0"/>
                </a:ext>
              </a:extLst>
            </a:blip>
            <a:srcRect t="67527"/>
            <a:stretch/>
          </p:blipFill>
          <p:spPr>
            <a:xfrm>
              <a:off x="1043608" y="4121117"/>
              <a:ext cx="5040560" cy="1108083"/>
            </a:xfrm>
            <a:prstGeom prst="rect">
              <a:avLst/>
            </a:prstGeom>
          </p:spPr>
        </p:pic>
      </p:grpSp>
    </p:spTree>
    <p:extLst>
      <p:ext uri="{BB962C8B-B14F-4D97-AF65-F5344CB8AC3E}">
        <p14:creationId xmlns:p14="http://schemas.microsoft.com/office/powerpoint/2010/main" val="3573096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57D830-A556-4B2C-9B0B-ED286EFC1E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pic>
        <p:nvPicPr>
          <p:cNvPr id="5" name="Picture 4">
            <a:extLst>
              <a:ext uri="{FF2B5EF4-FFF2-40B4-BE49-F238E27FC236}">
                <a16:creationId xmlns:a16="http://schemas.microsoft.com/office/drawing/2014/main" id="{78103E2D-7C74-4811-AF93-61428D5242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628" y="1289647"/>
            <a:ext cx="6135636" cy="4227585"/>
          </a:xfrm>
          <a:prstGeom prst="rect">
            <a:avLst/>
          </a:prstGeom>
        </p:spPr>
      </p:pic>
    </p:spTree>
    <p:extLst>
      <p:ext uri="{BB962C8B-B14F-4D97-AF65-F5344CB8AC3E}">
        <p14:creationId xmlns:p14="http://schemas.microsoft.com/office/powerpoint/2010/main" val="5875742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D78B78-F33D-4F1C-8CBC-B7415F0D0E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pic>
        <p:nvPicPr>
          <p:cNvPr id="5" name="Picture 4">
            <a:extLst>
              <a:ext uri="{FF2B5EF4-FFF2-40B4-BE49-F238E27FC236}">
                <a16:creationId xmlns:a16="http://schemas.microsoft.com/office/drawing/2014/main" id="{17446225-84B3-4B2E-BE04-A6A10D7D4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371393"/>
            <a:ext cx="5568596" cy="3672408"/>
          </a:xfrm>
          <a:prstGeom prst="rect">
            <a:avLst/>
          </a:prstGeom>
        </p:spPr>
      </p:pic>
    </p:spTree>
    <p:extLst>
      <p:ext uri="{BB962C8B-B14F-4D97-AF65-F5344CB8AC3E}">
        <p14:creationId xmlns:p14="http://schemas.microsoft.com/office/powerpoint/2010/main" val="2017726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78975D-234E-4F46-985D-A540B06908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pic>
        <p:nvPicPr>
          <p:cNvPr id="5" name="Picture 4">
            <a:extLst>
              <a:ext uri="{FF2B5EF4-FFF2-40B4-BE49-F238E27FC236}">
                <a16:creationId xmlns:a16="http://schemas.microsoft.com/office/drawing/2014/main" id="{83E0E864-940E-4B9C-A489-E809CCB28B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124744"/>
            <a:ext cx="6529025" cy="4608512"/>
          </a:xfrm>
          <a:prstGeom prst="rect">
            <a:avLst/>
          </a:prstGeom>
        </p:spPr>
      </p:pic>
    </p:spTree>
    <p:extLst>
      <p:ext uri="{BB962C8B-B14F-4D97-AF65-F5344CB8AC3E}">
        <p14:creationId xmlns:p14="http://schemas.microsoft.com/office/powerpoint/2010/main" val="2688530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C97D5E-E312-48FF-9582-62663280D3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38"/>
          <a:stretch/>
        </p:blipFill>
        <p:spPr>
          <a:xfrm>
            <a:off x="0" y="0"/>
            <a:ext cx="9144000" cy="6858000"/>
          </a:xfrm>
          <a:prstGeom prst="rect">
            <a:avLst/>
          </a:prstGeom>
        </p:spPr>
      </p:pic>
      <p:sp>
        <p:nvSpPr>
          <p:cNvPr id="4" name="TextBox 3">
            <a:extLst>
              <a:ext uri="{FF2B5EF4-FFF2-40B4-BE49-F238E27FC236}">
                <a16:creationId xmlns:a16="http://schemas.microsoft.com/office/drawing/2014/main" id="{67FF3F66-FDCE-4376-9494-C53B50571006}"/>
              </a:ext>
            </a:extLst>
          </p:cNvPr>
          <p:cNvSpPr txBox="1"/>
          <p:nvPr/>
        </p:nvSpPr>
        <p:spPr>
          <a:xfrm>
            <a:off x="3347864" y="908720"/>
            <a:ext cx="5400600" cy="5101397"/>
          </a:xfrm>
          <a:prstGeom prst="rect">
            <a:avLst/>
          </a:prstGeom>
          <a:noFill/>
        </p:spPr>
        <p:txBody>
          <a:bodyPr wrap="square">
            <a:spAutoFit/>
          </a:bodyPr>
          <a:lstStyle/>
          <a:p>
            <a:pPr algn="just" rtl="1">
              <a:lnSpc>
                <a:spcPct val="150000"/>
              </a:lnSpc>
            </a:pPr>
            <a:r>
              <a:rPr lang="ar-SA" sz="3600" dirty="0">
                <a:effectLst/>
                <a:latin typeface="Times New Roman" panose="02020603050405020304" pitchFamily="18" charset="0"/>
                <a:ea typeface="Times New Roman" panose="02020603050405020304" pitchFamily="18" charset="0"/>
                <a:cs typeface="KFGQPC Uthmanic Script HAFS" panose="02000000000000000000" pitchFamily="2" charset="-78"/>
              </a:rPr>
              <a:t>أَمَّا بَعْدُ</a:t>
            </a:r>
            <a:r>
              <a:rPr lang="ar-SA" sz="36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3600" dirty="0">
                <a:effectLst/>
                <a:latin typeface="Times New Roman" panose="02020603050405020304" pitchFamily="18" charset="0"/>
                <a:ea typeface="Times New Roman" panose="02020603050405020304" pitchFamily="18" charset="0"/>
                <a:cs typeface="KFGQPC Uthmanic Script HAFS" panose="02000000000000000000" pitchFamily="2" charset="-78"/>
              </a:rPr>
              <a:t> فَيَآ أَيُّهَا ٱلْمُسْلِمُونَ</a:t>
            </a:r>
            <a:endParaRPr lang="en-US" sz="3600" dirty="0">
              <a:effectLst/>
              <a:latin typeface="Times New Roman" panose="02020603050405020304" pitchFamily="18" charset="0"/>
              <a:ea typeface="Times New Roman" panose="02020603050405020304" pitchFamily="18" charset="0"/>
              <a:cs typeface="KFGQPC Uthmanic Script HAFS" panose="02000000000000000000" pitchFamily="2" charset="-78"/>
            </a:endParaRPr>
          </a:p>
          <a:p>
            <a:pPr algn="just" rtl="1">
              <a:lnSpc>
                <a:spcPct val="150000"/>
              </a:lnSpc>
            </a:pPr>
            <a:r>
              <a:rPr lang="ar-SA" sz="3600" dirty="0">
                <a:effectLst/>
                <a:latin typeface="Times New Roman" panose="02020603050405020304" pitchFamily="18" charset="0"/>
                <a:ea typeface="Times New Roman" panose="02020603050405020304" pitchFamily="18" charset="0"/>
                <a:cs typeface="KFGQPC Uthmanic Script HAFS" panose="02000000000000000000" pitchFamily="2" charset="-78"/>
              </a:rPr>
              <a:t>اِتَّقُواْ اللَّهَ</a:t>
            </a:r>
            <a:r>
              <a:rPr lang="ar-SA" sz="36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3600" dirty="0">
                <a:effectLst/>
                <a:latin typeface="Times New Roman" panose="02020603050405020304" pitchFamily="18" charset="0"/>
                <a:ea typeface="Times New Roman" panose="02020603050405020304" pitchFamily="18" charset="0"/>
                <a:cs typeface="KFGQPC Uthmanic Script HAFS" panose="02000000000000000000" pitchFamily="2" charset="-78"/>
              </a:rPr>
              <a:t> أُوْصِيكُمْ وَإِيَّايَ بِتَقْوَى </a:t>
            </a:r>
            <a:r>
              <a:rPr lang="ar-SA" sz="4000" dirty="0">
                <a:effectLst/>
                <a:latin typeface="Sakkal Majalla" panose="02000000000000000000" pitchFamily="2" charset="-78"/>
                <a:ea typeface="Times New Roman" panose="02020603050405020304" pitchFamily="18" charset="0"/>
                <a:cs typeface="Sakkal Majalla" panose="02000000000000000000" pitchFamily="2" charset="-78"/>
              </a:rPr>
              <a:t>ٱللهِ </a:t>
            </a:r>
            <a:r>
              <a:rPr lang="ar-SA" sz="3600" dirty="0">
                <a:effectLst/>
                <a:latin typeface="Times New Roman" panose="02020603050405020304" pitchFamily="18" charset="0"/>
                <a:ea typeface="Times New Roman" panose="02020603050405020304" pitchFamily="18" charset="0"/>
                <a:cs typeface="KFGQPC Uthmanic Script HAFS" panose="02000000000000000000" pitchFamily="2" charset="-78"/>
              </a:rPr>
              <a:t>فَقَدْ فَازَ ٱلْمُتَّقُونَ.</a:t>
            </a:r>
            <a:endParaRPr lang="en-US" sz="3600" dirty="0">
              <a:effectLst/>
              <a:latin typeface="Times New Roman" panose="02020603050405020304" pitchFamily="18" charset="0"/>
              <a:ea typeface="Times New Roman" panose="02020603050405020304" pitchFamily="18" charset="0"/>
              <a:cs typeface="KFGQPC Uthmanic Script HAFS" panose="02000000000000000000" pitchFamily="2" charset="-78"/>
            </a:endParaRPr>
          </a:p>
          <a:p>
            <a:pPr algn="r">
              <a:lnSpc>
                <a:spcPct val="150000"/>
              </a:lnSpc>
            </a:pPr>
            <a:r>
              <a:rPr lang="ar-SA" sz="3600" dirty="0">
                <a:effectLst/>
                <a:ea typeface="Times New Roman" panose="02020603050405020304" pitchFamily="18" charset="0"/>
                <a:cs typeface="KFGQPC Uthmanic Script HAFS" panose="02000000000000000000" pitchFamily="2" charset="-78"/>
              </a:rPr>
              <a:t>قَالَ ٱللَّهُ تَعَالَى: </a:t>
            </a:r>
            <a:r>
              <a:rPr lang="ar-SA" sz="3600" dirty="0">
                <a:effectLst/>
                <a:latin typeface="Times New Roman" panose="02020603050405020304" pitchFamily="18" charset="0"/>
                <a:ea typeface="Times New Roman" panose="02020603050405020304" pitchFamily="18" charset="0"/>
                <a:cs typeface="KFGQPC Uthmanic Script HAFS" panose="02000000000000000000" pitchFamily="2" charset="-78"/>
              </a:rPr>
              <a:t>يَٰٓأَيُّهَا ٱلَّذِينَ ءَامَنُواْ ٱتَّقُواْ ٱللَّهَ حَقَّ تُقَاتِهِۦ وَلَا تَمُوتُنَّ إِلَّا وَأَنتُم مُّسۡلِمُونَ  ١٠٢</a:t>
            </a:r>
            <a:endParaRPr lang="en-MY" sz="3600" dirty="0"/>
          </a:p>
        </p:txBody>
      </p:sp>
    </p:spTree>
    <p:extLst>
      <p:ext uri="{BB962C8B-B14F-4D97-AF65-F5344CB8AC3E}">
        <p14:creationId xmlns:p14="http://schemas.microsoft.com/office/powerpoint/2010/main" val="22525234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A5A77D-58A6-4939-9A8D-903B3774CE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pic>
        <p:nvPicPr>
          <p:cNvPr id="5" name="Picture 4">
            <a:extLst>
              <a:ext uri="{FF2B5EF4-FFF2-40B4-BE49-F238E27FC236}">
                <a16:creationId xmlns:a16="http://schemas.microsoft.com/office/drawing/2014/main" id="{F2F8E4C8-D9D3-4648-824F-4C0AB78D31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547" y="1196752"/>
            <a:ext cx="6284730" cy="3744416"/>
          </a:xfrm>
          <a:prstGeom prst="rect">
            <a:avLst/>
          </a:prstGeom>
        </p:spPr>
      </p:pic>
    </p:spTree>
    <p:extLst>
      <p:ext uri="{BB962C8B-B14F-4D97-AF65-F5344CB8AC3E}">
        <p14:creationId xmlns:p14="http://schemas.microsoft.com/office/powerpoint/2010/main" val="3596029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984F0-F0E1-4DB6-8D8A-086634AEE2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pic>
        <p:nvPicPr>
          <p:cNvPr id="5" name="Picture 4">
            <a:extLst>
              <a:ext uri="{FF2B5EF4-FFF2-40B4-BE49-F238E27FC236}">
                <a16:creationId xmlns:a16="http://schemas.microsoft.com/office/drawing/2014/main" id="{843ACB6C-DEBD-4B50-8037-AD61C7EB65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008" y="1196752"/>
            <a:ext cx="6345821" cy="4032448"/>
          </a:xfrm>
          <a:prstGeom prst="rect">
            <a:avLst/>
          </a:prstGeom>
        </p:spPr>
      </p:pic>
    </p:spTree>
    <p:extLst>
      <p:ext uri="{BB962C8B-B14F-4D97-AF65-F5344CB8AC3E}">
        <p14:creationId xmlns:p14="http://schemas.microsoft.com/office/powerpoint/2010/main" val="31924719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7D0DA1-4316-48D0-9DC9-CBEAFD2CFA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pic>
        <p:nvPicPr>
          <p:cNvPr id="5" name="Picture 4">
            <a:extLst>
              <a:ext uri="{FF2B5EF4-FFF2-40B4-BE49-F238E27FC236}">
                <a16:creationId xmlns:a16="http://schemas.microsoft.com/office/drawing/2014/main" id="{C21BB709-F173-44D1-8A20-30EC97FA7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268760"/>
            <a:ext cx="6552191" cy="4032448"/>
          </a:xfrm>
          <a:prstGeom prst="rect">
            <a:avLst/>
          </a:prstGeom>
        </p:spPr>
      </p:pic>
    </p:spTree>
    <p:extLst>
      <p:ext uri="{BB962C8B-B14F-4D97-AF65-F5344CB8AC3E}">
        <p14:creationId xmlns:p14="http://schemas.microsoft.com/office/powerpoint/2010/main" val="1778205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EE6917-5713-43CB-A997-3FA409BDD8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 y="12185"/>
            <a:ext cx="9140971" cy="6833630"/>
          </a:xfrm>
          <a:prstGeom prst="rect">
            <a:avLst/>
          </a:prstGeom>
        </p:spPr>
      </p:pic>
      <p:sp>
        <p:nvSpPr>
          <p:cNvPr id="5" name="TextBox 4">
            <a:extLst>
              <a:ext uri="{FF2B5EF4-FFF2-40B4-BE49-F238E27FC236}">
                <a16:creationId xmlns:a16="http://schemas.microsoft.com/office/drawing/2014/main" id="{44917A3D-8171-4994-AA37-C321526D313B}"/>
              </a:ext>
            </a:extLst>
          </p:cNvPr>
          <p:cNvSpPr txBox="1"/>
          <p:nvPr/>
        </p:nvSpPr>
        <p:spPr>
          <a:xfrm>
            <a:off x="1043607" y="980728"/>
            <a:ext cx="7056784" cy="4457567"/>
          </a:xfrm>
          <a:prstGeom prst="rect">
            <a:avLst/>
          </a:prstGeom>
          <a:noFill/>
        </p:spPr>
        <p:txBody>
          <a:bodyPr wrap="square">
            <a:spAutoFit/>
          </a:bodyPr>
          <a:lstStyle/>
          <a:p>
            <a:pPr algn="just">
              <a:lnSpc>
                <a:spcPct val="150000"/>
              </a:lnSpc>
            </a:pPr>
            <a:r>
              <a:rPr lang="en-US" sz="2400" b="1" dirty="0" err="1">
                <a:effectLst/>
                <a:latin typeface="Arial" panose="020B0604020202020204" pitchFamily="34" charset="0"/>
                <a:ea typeface="Times New Roman" panose="02020603050405020304" pitchFamily="18" charset="0"/>
              </a:rPr>
              <a:t>Ya</a:t>
            </a:r>
            <a:r>
              <a:rPr lang="en-US" sz="2400" b="1" dirty="0">
                <a:effectLst/>
                <a:latin typeface="Arial" panose="020B0604020202020204" pitchFamily="34" charset="0"/>
                <a:ea typeface="Times New Roman" panose="02020603050405020304" pitchFamily="18" charset="0"/>
              </a:rPr>
              <a:t> Allah! </a:t>
            </a:r>
            <a:r>
              <a:rPr lang="en-US" sz="2400" b="1" dirty="0" err="1">
                <a:effectLst/>
                <a:latin typeface="Arial" panose="020B0604020202020204" pitchFamily="34" charset="0"/>
                <a:ea typeface="Times New Roman" panose="02020603050405020304" pitchFamily="18" charset="0"/>
              </a:rPr>
              <a:t>Jadikanlah</a:t>
            </a:r>
            <a:r>
              <a:rPr lang="en-US" sz="2400" b="1" dirty="0">
                <a:effectLst/>
                <a:latin typeface="Arial" panose="020B0604020202020204" pitchFamily="34" charset="0"/>
                <a:ea typeface="Times New Roman" panose="02020603050405020304" pitchFamily="18" charset="0"/>
              </a:rPr>
              <a:t> kami </a:t>
            </a:r>
            <a:r>
              <a:rPr lang="en-US" sz="2400" b="1" dirty="0" err="1">
                <a:effectLst/>
                <a:latin typeface="Arial" panose="020B0604020202020204" pitchFamily="34" charset="0"/>
                <a:ea typeface="Times New Roman" panose="02020603050405020304" pitchFamily="18" charset="0"/>
              </a:rPr>
              <a:t>antara</a:t>
            </a:r>
            <a:r>
              <a:rPr lang="en-US" sz="2400" b="1" dirty="0">
                <a:effectLst/>
                <a:latin typeface="Arial" panose="020B0604020202020204" pitchFamily="34" charset="0"/>
                <a:ea typeface="Times New Roman" panose="02020603050405020304" pitchFamily="18" charset="0"/>
              </a:rPr>
              <a:t> hamba-Mu yang </a:t>
            </a:r>
            <a:r>
              <a:rPr lang="en-US" sz="2400" b="1" dirty="0" err="1">
                <a:effectLst/>
                <a:latin typeface="Arial" panose="020B0604020202020204" pitchFamily="34" charset="0"/>
                <a:ea typeface="Times New Roman" panose="02020603050405020304" pitchFamily="18" charset="0"/>
              </a:rPr>
              <a:t>menjaga</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amanah</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Kuatkan</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iman</a:t>
            </a:r>
            <a:r>
              <a:rPr lang="en-US" sz="2400" b="1" dirty="0">
                <a:effectLst/>
                <a:latin typeface="Arial" panose="020B0604020202020204" pitchFamily="34" charset="0"/>
                <a:ea typeface="Times New Roman" panose="02020603050405020304" pitchFamily="18" charset="0"/>
              </a:rPr>
              <a:t> kami agar </a:t>
            </a:r>
            <a:r>
              <a:rPr lang="en-US" sz="2400" b="1" dirty="0" err="1">
                <a:effectLst/>
                <a:latin typeface="Arial" panose="020B0604020202020204" pitchFamily="34" charset="0"/>
                <a:ea typeface="Times New Roman" panose="02020603050405020304" pitchFamily="18" charset="0"/>
              </a:rPr>
              <a:t>menjauhi</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perbuatan</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khianat</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serta</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jauhkan</a:t>
            </a:r>
            <a:r>
              <a:rPr lang="en-US" sz="2400" b="1" dirty="0">
                <a:effectLst/>
                <a:latin typeface="Arial" panose="020B0604020202020204" pitchFamily="34" charset="0"/>
                <a:ea typeface="Times New Roman" panose="02020603050405020304" pitchFamily="18" charset="0"/>
              </a:rPr>
              <a:t> kami </a:t>
            </a:r>
            <a:r>
              <a:rPr lang="en-US" sz="2400" b="1" dirty="0" err="1">
                <a:effectLst/>
                <a:latin typeface="Arial" panose="020B0604020202020204" pitchFamily="34" charset="0"/>
                <a:ea typeface="Times New Roman" panose="02020603050405020304" pitchFamily="18" charset="0"/>
              </a:rPr>
              <a:t>termasuk</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dalam</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golongan</a:t>
            </a:r>
            <a:r>
              <a:rPr lang="en-US" sz="2400" b="1" dirty="0">
                <a:effectLst/>
                <a:latin typeface="Arial" panose="020B0604020202020204" pitchFamily="34" charset="0"/>
                <a:ea typeface="Times New Roman" panose="02020603050405020304" pitchFamily="18" charset="0"/>
              </a:rPr>
              <a:t> yang </a:t>
            </a:r>
            <a:r>
              <a:rPr lang="en-US" sz="2400" b="1" dirty="0" err="1">
                <a:effectLst/>
                <a:latin typeface="Arial" panose="020B0604020202020204" pitchFamily="34" charset="0"/>
                <a:ea typeface="Times New Roman" panose="02020603050405020304" pitchFamily="18" charset="0"/>
              </a:rPr>
              <a:t>mengabaikan</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tanggungjawab</a:t>
            </a:r>
            <a:r>
              <a:rPr lang="en-US" sz="2400" b="1" dirty="0">
                <a:effectLst/>
                <a:latin typeface="Arial" panose="020B0604020202020204" pitchFamily="34" charset="0"/>
                <a:ea typeface="Times New Roman" panose="02020603050405020304" pitchFamily="18" charset="0"/>
              </a:rPr>
              <a:t> dan </a:t>
            </a:r>
            <a:r>
              <a:rPr lang="en-US" sz="2400" b="1" dirty="0" err="1">
                <a:effectLst/>
                <a:latin typeface="Arial" panose="020B0604020202020204" pitchFamily="34" charset="0"/>
                <a:ea typeface="Times New Roman" panose="02020603050405020304" pitchFamily="18" charset="0"/>
              </a:rPr>
              <a:t>jauhi</a:t>
            </a:r>
            <a:r>
              <a:rPr lang="en-US" sz="2400" b="1" dirty="0">
                <a:effectLst/>
                <a:latin typeface="Arial" panose="020B0604020202020204" pitchFamily="34" charset="0"/>
                <a:ea typeface="Times New Roman" panose="02020603050405020304" pitchFamily="18" charset="0"/>
              </a:rPr>
              <a:t> negeri dan negara kami </a:t>
            </a:r>
            <a:r>
              <a:rPr lang="en-US" sz="2400" b="1" dirty="0" err="1">
                <a:effectLst/>
                <a:latin typeface="Arial" panose="020B0604020202020204" pitchFamily="34" charset="0"/>
                <a:ea typeface="Times New Roman" panose="02020603050405020304" pitchFamily="18" charset="0"/>
              </a:rPr>
              <a:t>daripada</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kehancuran</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disebabkan</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perbuatan</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rasuah</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penyelewengan</a:t>
            </a:r>
            <a:r>
              <a:rPr lang="en-US" sz="2400" b="1" dirty="0">
                <a:effectLst/>
                <a:latin typeface="Arial" panose="020B0604020202020204" pitchFamily="34" charset="0"/>
                <a:ea typeface="Times New Roman" panose="02020603050405020304" pitchFamily="18" charset="0"/>
              </a:rPr>
              <a:t> dan salah </a:t>
            </a:r>
            <a:r>
              <a:rPr lang="en-US" sz="2400" b="1" dirty="0" err="1">
                <a:effectLst/>
                <a:latin typeface="Arial" panose="020B0604020202020204" pitchFamily="34" charset="0"/>
                <a:ea typeface="Times New Roman" panose="02020603050405020304" pitchFamily="18" charset="0"/>
              </a:rPr>
              <a:t>guna</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kuasa</a:t>
            </a:r>
            <a:r>
              <a:rPr lang="en-US" sz="2400" b="1" dirty="0">
                <a:effectLst/>
                <a:latin typeface="Arial" panose="020B0604020202020204" pitchFamily="34" charset="0"/>
                <a:ea typeface="Times New Roman" panose="02020603050405020304" pitchFamily="18" charset="0"/>
              </a:rPr>
              <a:t>. </a:t>
            </a:r>
            <a:endParaRPr lang="en-MY"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835960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EE6917-5713-43CB-A997-3FA409BDD8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 y="12185"/>
            <a:ext cx="9140971" cy="6833630"/>
          </a:xfrm>
          <a:prstGeom prst="rect">
            <a:avLst/>
          </a:prstGeom>
        </p:spPr>
      </p:pic>
      <p:sp>
        <p:nvSpPr>
          <p:cNvPr id="5" name="TextBox 4">
            <a:extLst>
              <a:ext uri="{FF2B5EF4-FFF2-40B4-BE49-F238E27FC236}">
                <a16:creationId xmlns:a16="http://schemas.microsoft.com/office/drawing/2014/main" id="{44917A3D-8171-4994-AA37-C321526D313B}"/>
              </a:ext>
            </a:extLst>
          </p:cNvPr>
          <p:cNvSpPr txBox="1"/>
          <p:nvPr/>
        </p:nvSpPr>
        <p:spPr>
          <a:xfrm>
            <a:off x="1115616" y="980728"/>
            <a:ext cx="7056784" cy="4457567"/>
          </a:xfrm>
          <a:prstGeom prst="rect">
            <a:avLst/>
          </a:prstGeom>
          <a:noFill/>
        </p:spPr>
        <p:txBody>
          <a:bodyPr wrap="square">
            <a:spAutoFit/>
          </a:bodyPr>
          <a:lstStyle/>
          <a:p>
            <a:pPr algn="just">
              <a:lnSpc>
                <a:spcPct val="150000"/>
              </a:lnSpc>
            </a:pPr>
            <a:r>
              <a:rPr lang="en-US" sz="2400" b="1" dirty="0" err="1">
                <a:effectLst/>
                <a:latin typeface="Arial" panose="020B0604020202020204" pitchFamily="34" charset="0"/>
                <a:ea typeface="Times New Roman" panose="02020603050405020304" pitchFamily="18" charset="0"/>
              </a:rPr>
              <a:t>Serahkan</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tanggungjawab</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memimpin</a:t>
            </a:r>
            <a:r>
              <a:rPr lang="en-US" sz="2400" b="1" dirty="0">
                <a:effectLst/>
                <a:latin typeface="Arial" panose="020B0604020202020204" pitchFamily="34" charset="0"/>
                <a:ea typeface="Times New Roman" panose="02020603050405020304" pitchFamily="18" charset="0"/>
              </a:rPr>
              <a:t> negara kami </a:t>
            </a:r>
            <a:r>
              <a:rPr lang="en-US" sz="2400" b="1" dirty="0" err="1">
                <a:effectLst/>
                <a:latin typeface="Arial" panose="020B0604020202020204" pitchFamily="34" charset="0"/>
                <a:ea typeface="Times New Roman" panose="02020603050405020304" pitchFamily="18" charset="0"/>
              </a:rPr>
              <a:t>kepada</a:t>
            </a:r>
            <a:r>
              <a:rPr lang="en-US" sz="2400" b="1" dirty="0">
                <a:effectLst/>
                <a:latin typeface="Arial" panose="020B0604020202020204" pitchFamily="34" charset="0"/>
                <a:ea typeface="Times New Roman" panose="02020603050405020304" pitchFamily="18" charset="0"/>
              </a:rPr>
              <a:t> hamba-Mu yang </a:t>
            </a:r>
            <a:r>
              <a:rPr lang="en-US" sz="2400" b="1" dirty="0" err="1">
                <a:effectLst/>
                <a:latin typeface="Arial" panose="020B0604020202020204" pitchFamily="34" charset="0"/>
                <a:ea typeface="Times New Roman" panose="02020603050405020304" pitchFamily="18" charset="0"/>
              </a:rPr>
              <a:t>amanah</a:t>
            </a:r>
            <a:r>
              <a:rPr lang="en-US" sz="2400" b="1" dirty="0">
                <a:effectLst/>
                <a:latin typeface="Arial" panose="020B0604020202020204" pitchFamily="34" charset="0"/>
                <a:ea typeface="Times New Roman" panose="02020603050405020304" pitchFamily="18" charset="0"/>
              </a:rPr>
              <a:t> dan </a:t>
            </a:r>
            <a:r>
              <a:rPr lang="en-US" sz="2400" b="1" dirty="0" err="1">
                <a:effectLst/>
                <a:latin typeface="Arial" panose="020B0604020202020204" pitchFamily="34" charset="0"/>
                <a:ea typeface="Times New Roman" panose="02020603050405020304" pitchFamily="18" charset="0"/>
              </a:rPr>
              <a:t>jujur</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serta</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tegas</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lagi</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berani</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menegakkan</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kebenaran</a:t>
            </a:r>
            <a:r>
              <a:rPr lang="en-US" sz="2400" b="1" dirty="0">
                <a:effectLst/>
                <a:latin typeface="Arial" panose="020B0604020202020204" pitchFamily="34" charset="0"/>
                <a:ea typeface="Times New Roman" panose="02020603050405020304" pitchFamily="18" charset="0"/>
              </a:rPr>
              <a:t> dan </a:t>
            </a:r>
            <a:r>
              <a:rPr lang="en-US" sz="2400" b="1" dirty="0" err="1">
                <a:effectLst/>
                <a:latin typeface="Arial" panose="020B0604020202020204" pitchFamily="34" charset="0"/>
                <a:ea typeface="Times New Roman" panose="02020603050405020304" pitchFamily="18" charset="0"/>
              </a:rPr>
              <a:t>melaksanakan</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keadilan</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berlandaskan</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syariat</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Jadikanlah</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Ya</a:t>
            </a:r>
            <a:r>
              <a:rPr lang="en-US" sz="2400" b="1" dirty="0">
                <a:effectLst/>
                <a:latin typeface="Arial" panose="020B0604020202020204" pitchFamily="34" charset="0"/>
                <a:ea typeface="Times New Roman" panose="02020603050405020304" pitchFamily="18" charset="0"/>
              </a:rPr>
              <a:t> Allah masjid dan surau di Negeri Selangor </a:t>
            </a:r>
            <a:r>
              <a:rPr lang="en-US" sz="2400" b="1" dirty="0" err="1">
                <a:effectLst/>
                <a:latin typeface="Arial" panose="020B0604020202020204" pitchFamily="34" charset="0"/>
                <a:ea typeface="Times New Roman" panose="02020603050405020304" pitchFamily="18" charset="0"/>
              </a:rPr>
              <a:t>rumah</a:t>
            </a:r>
            <a:r>
              <a:rPr lang="en-US" sz="2400" b="1" dirty="0">
                <a:effectLst/>
                <a:latin typeface="Arial" panose="020B0604020202020204" pitchFamily="34" charset="0"/>
                <a:ea typeface="Times New Roman" panose="02020603050405020304" pitchFamily="18" charset="0"/>
              </a:rPr>
              <a:t>-</a:t>
            </a:r>
            <a:r>
              <a:rPr lang="en-US" sz="2400" b="1" dirty="0" err="1">
                <a:effectLst/>
                <a:latin typeface="Arial" panose="020B0604020202020204" pitchFamily="34" charset="0"/>
                <a:ea typeface="Times New Roman" panose="02020603050405020304" pitchFamily="18" charset="0"/>
              </a:rPr>
              <a:t>rumah</a:t>
            </a:r>
            <a:r>
              <a:rPr lang="en-US" sz="2400" b="1" dirty="0">
                <a:effectLst/>
                <a:latin typeface="Arial" panose="020B0604020202020204" pitchFamily="34" charset="0"/>
                <a:ea typeface="Times New Roman" panose="02020603050405020304" pitchFamily="18" charset="0"/>
              </a:rPr>
              <a:t>-Mu yang </a:t>
            </a:r>
            <a:r>
              <a:rPr lang="en-US" sz="2400" b="1" dirty="0" err="1">
                <a:effectLst/>
                <a:latin typeface="Arial" panose="020B0604020202020204" pitchFamily="34" charset="0"/>
                <a:ea typeface="Times New Roman" panose="02020603050405020304" pitchFamily="18" charset="0"/>
              </a:rPr>
              <a:t>aman</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mempersatukan</a:t>
            </a:r>
            <a:r>
              <a:rPr lang="en-US" sz="2400" b="1" dirty="0">
                <a:effectLst/>
                <a:latin typeface="Arial" panose="020B0604020202020204" pitchFamily="34" charset="0"/>
                <a:ea typeface="Times New Roman" panose="02020603050405020304" pitchFamily="18" charset="0"/>
              </a:rPr>
              <a:t> dan </a:t>
            </a:r>
            <a:r>
              <a:rPr lang="en-US" sz="2400" b="1" dirty="0" err="1">
                <a:effectLst/>
                <a:latin typeface="Arial" panose="020B0604020202020204" pitchFamily="34" charset="0"/>
                <a:ea typeface="Times New Roman" panose="02020603050405020304" pitchFamily="18" charset="0"/>
              </a:rPr>
              <a:t>menjadi</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nadi</a:t>
            </a:r>
            <a:r>
              <a:rPr lang="en-US" sz="2400" b="1" dirty="0">
                <a:effectLst/>
                <a:latin typeface="Arial" panose="020B0604020202020204" pitchFamily="34" charset="0"/>
                <a:ea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rPr>
              <a:t>kekuatan</a:t>
            </a:r>
            <a:r>
              <a:rPr lang="en-US" sz="2400" b="1" dirty="0">
                <a:effectLst/>
                <a:latin typeface="Arial" panose="020B0604020202020204" pitchFamily="34" charset="0"/>
                <a:ea typeface="Times New Roman" panose="02020603050405020304" pitchFamily="18" charset="0"/>
              </a:rPr>
              <a:t> ummah. </a:t>
            </a:r>
            <a:endParaRPr lang="en-MY"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00068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BD8400-2523-4715-BBE2-E79F6D3151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720"/>
            <a:ext cx="9144000" cy="6836664"/>
          </a:xfrm>
          <a:prstGeom prst="rect">
            <a:avLst/>
          </a:prstGeom>
        </p:spPr>
      </p:pic>
      <p:sp>
        <p:nvSpPr>
          <p:cNvPr id="6" name="TextBox 5">
            <a:extLst>
              <a:ext uri="{FF2B5EF4-FFF2-40B4-BE49-F238E27FC236}">
                <a16:creationId xmlns:a16="http://schemas.microsoft.com/office/drawing/2014/main" id="{F71DA99B-429C-4D32-B50A-22978C89DA96}"/>
              </a:ext>
            </a:extLst>
          </p:cNvPr>
          <p:cNvSpPr txBox="1"/>
          <p:nvPr/>
        </p:nvSpPr>
        <p:spPr>
          <a:xfrm>
            <a:off x="611560" y="765351"/>
            <a:ext cx="6912768" cy="5403402"/>
          </a:xfrm>
          <a:prstGeom prst="rect">
            <a:avLst/>
          </a:prstGeom>
          <a:noFill/>
        </p:spPr>
        <p:txBody>
          <a:bodyPr wrap="square">
            <a:spAutoFit/>
          </a:bodyPr>
          <a:lstStyle/>
          <a:p>
            <a:pPr algn="ctr" rtl="1">
              <a:lnSpc>
                <a:spcPct val="150000"/>
              </a:lnSpc>
            </a:pP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اللَّهُمَّ</a:t>
            </a:r>
            <a:r>
              <a:rPr lang="ar-SA" sz="44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يَا عَزِيْزُ يَا مُنْتَقِمُ يَا جَبَّارُ</a:t>
            </a:r>
            <a:r>
              <a:rPr lang="ar-SA" sz="44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اللّٰهُمَّ</a:t>
            </a:r>
            <a:r>
              <a:rPr lang="ar-SA" sz="44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يَا ذَا الجَلَالِ وَالإِكْرَامِ</a:t>
            </a:r>
            <a:r>
              <a:rPr lang="ar-SA" sz="44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اللّٰهُمَّ إِنَّا نَشْهَدُ أَنَّكَ أَنْتَ اللهُ</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اَلَّذِي لَا إِلَهَ إِلَّا أَنْتَ</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اَلْأَحَدُ الصَّمَدُ</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اَلَّذِي لَمْ يَلِدْ وَلَمْ يُولَدْ</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وَلَمْ يَكُنْ لَهُ كُفُوًا أَحَدٌ.</a:t>
            </a:r>
            <a:endParaRPr lang="en-MY" sz="2000" dirty="0">
              <a:effectLst/>
              <a:latin typeface="Times New Roman" panose="02020603050405020304" pitchFamily="18" charset="0"/>
              <a:ea typeface="Times New Roman" panose="02020603050405020304" pitchFamily="18" charset="0"/>
              <a:cs typeface="KFGQPC Uthmanic Script HAFS" panose="02000000000000000000" pitchFamily="2" charset="-78"/>
            </a:endParaRPr>
          </a:p>
          <a:p>
            <a:pPr algn="ctr" rtl="1">
              <a:lnSpc>
                <a:spcPct val="150000"/>
              </a:lnSpc>
            </a:pPr>
            <a:r>
              <a:rPr lang="ms-MY" sz="1100" dirty="0">
                <a:effectLst/>
                <a:latin typeface="Sakkal Majalla" panose="02000000000000000000" pitchFamily="2" charset="-78"/>
                <a:ea typeface="Times New Roman" panose="02020603050405020304" pitchFamily="18" charset="0"/>
                <a:cs typeface="KFGQPC Uthmanic Script HAFS" panose="02000000000000000000" pitchFamily="2" charset="-78"/>
              </a:rPr>
              <a:t> </a:t>
            </a:r>
            <a:endParaRPr lang="en-MY" sz="1050" dirty="0">
              <a:effectLst/>
              <a:latin typeface="Times New Roman" panose="02020603050405020304" pitchFamily="18" charset="0"/>
              <a:ea typeface="Times New Roman" panose="02020603050405020304" pitchFamily="18" charset="0"/>
              <a:cs typeface="KFGQPC Uthmanic Script HAFS" panose="02000000000000000000" pitchFamily="2" charset="-78"/>
            </a:endParaRPr>
          </a:p>
        </p:txBody>
      </p:sp>
    </p:spTree>
    <p:extLst>
      <p:ext uri="{BB962C8B-B14F-4D97-AF65-F5344CB8AC3E}">
        <p14:creationId xmlns:p14="http://schemas.microsoft.com/office/powerpoint/2010/main" val="310023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BD8400-2523-4715-BBE2-E79F6D3151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720"/>
            <a:ext cx="9144000" cy="6836664"/>
          </a:xfrm>
          <a:prstGeom prst="rect">
            <a:avLst/>
          </a:prstGeom>
        </p:spPr>
      </p:pic>
      <p:sp>
        <p:nvSpPr>
          <p:cNvPr id="4" name="TextBox 3">
            <a:extLst>
              <a:ext uri="{FF2B5EF4-FFF2-40B4-BE49-F238E27FC236}">
                <a16:creationId xmlns:a16="http://schemas.microsoft.com/office/drawing/2014/main" id="{BC1663C6-C460-4544-8B35-9186BAF95389}"/>
              </a:ext>
            </a:extLst>
          </p:cNvPr>
          <p:cNvSpPr txBox="1"/>
          <p:nvPr/>
        </p:nvSpPr>
        <p:spPr>
          <a:xfrm>
            <a:off x="611560" y="548680"/>
            <a:ext cx="6264696" cy="5086008"/>
          </a:xfrm>
          <a:prstGeom prst="rect">
            <a:avLst/>
          </a:prstGeom>
          <a:noFill/>
        </p:spPr>
        <p:txBody>
          <a:bodyPr wrap="square">
            <a:spAutoFit/>
          </a:bodyPr>
          <a:lstStyle/>
          <a:p>
            <a:pPr algn="justLow" rtl="1">
              <a:lnSpc>
                <a:spcPct val="150000"/>
              </a:lnSpc>
            </a:pP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اللَّهُمَّ عَلَيْكَ بِالْيَهُودِ الْمُعْتَدِيْن</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اَلَّذِيْنَ قَتَلُوا إِخْوَانَنَا الْمُسْلِمِيْنَ فِيْ فِلَسْطِيْنَ </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اللّٰهُمَّ عَلَيْكَ بِهِمْ</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فَإِنَّهُمْ لاَ يُعْجِزُونَكَ </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 </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اللّٰهُمَّ شَتِّتْ شَمْلَهُمْ وَفَرِّقْ جَمْعَهُمْ وَاجْعَلِ الدَّائِرَةَ عَلَيْهِمْ</a:t>
            </a:r>
            <a:r>
              <a:rPr lang="en-US"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a:t>
            </a:r>
            <a:endParaRPr lang="en-MY" sz="4400" dirty="0">
              <a:effectLst/>
              <a:latin typeface="Times New Roman" panose="02020603050405020304" pitchFamily="18" charset="0"/>
              <a:ea typeface="Times New Roman" panose="02020603050405020304" pitchFamily="18" charset="0"/>
              <a:cs typeface="KFGQPC Uthmanic Script HAFS" panose="02000000000000000000" pitchFamily="2" charset="-78"/>
            </a:endParaRPr>
          </a:p>
        </p:txBody>
      </p:sp>
    </p:spTree>
    <p:extLst>
      <p:ext uri="{BB962C8B-B14F-4D97-AF65-F5344CB8AC3E}">
        <p14:creationId xmlns:p14="http://schemas.microsoft.com/office/powerpoint/2010/main" val="2769515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BD8400-2523-4715-BBE2-E79F6D3151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720"/>
            <a:ext cx="9144000" cy="6836664"/>
          </a:xfrm>
          <a:prstGeom prst="rect">
            <a:avLst/>
          </a:prstGeom>
        </p:spPr>
      </p:pic>
      <p:sp>
        <p:nvSpPr>
          <p:cNvPr id="4" name="TextBox 3">
            <a:extLst>
              <a:ext uri="{FF2B5EF4-FFF2-40B4-BE49-F238E27FC236}">
                <a16:creationId xmlns:a16="http://schemas.microsoft.com/office/drawing/2014/main" id="{BC1663C6-C460-4544-8B35-9186BAF95389}"/>
              </a:ext>
            </a:extLst>
          </p:cNvPr>
          <p:cNvSpPr txBox="1"/>
          <p:nvPr/>
        </p:nvSpPr>
        <p:spPr>
          <a:xfrm>
            <a:off x="755576" y="1267764"/>
            <a:ext cx="6408712" cy="4398576"/>
          </a:xfrm>
          <a:prstGeom prst="rect">
            <a:avLst/>
          </a:prstGeom>
          <a:noFill/>
        </p:spPr>
        <p:txBody>
          <a:bodyPr wrap="square">
            <a:spAutoFit/>
          </a:bodyPr>
          <a:lstStyle/>
          <a:p>
            <a:pPr algn="ctr" rtl="1">
              <a:lnSpc>
                <a:spcPct val="150000"/>
              </a:lnSpc>
            </a:pP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اللّٰهُمَّ أَحْصِهِمْ عَدَدًا</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وَاقْتُلْهُمْ بَدَدًا</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وَلَا تُغَادِرْ مِنْهُمْ أَحَدًا</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اللّٰهُمَّ أَنْزِلْ عَلَيْهِمْ وَعَلَى مَنْ عَاوَنَهُمْ</a:t>
            </a:r>
            <a:r>
              <a:rPr lang="ar-SA" sz="4400" dirty="0">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effectLst/>
                <a:latin typeface="Times New Roman" panose="02020603050405020304" pitchFamily="18" charset="0"/>
                <a:ea typeface="Times New Roman" panose="02020603050405020304" pitchFamily="18" charset="0"/>
                <a:cs typeface="KFGQPC Uthmanic Script HAFS" panose="02000000000000000000" pitchFamily="2" charset="-78"/>
              </a:rPr>
              <a:t> بَأْسَكَ الَّذِي لَا يُرَدُّ عَنِ الْقَوْمِ الظَّالِمِيْنَ.</a:t>
            </a:r>
            <a:endParaRPr lang="en-MY" sz="4400" dirty="0">
              <a:effectLst/>
              <a:latin typeface="Times New Roman" panose="02020603050405020304" pitchFamily="18" charset="0"/>
              <a:ea typeface="Times New Roman" panose="02020603050405020304" pitchFamily="18" charset="0"/>
              <a:cs typeface="KFGQPC Uthmanic Script HAFS" panose="02000000000000000000" pitchFamily="2" charset="-78"/>
            </a:endParaRPr>
          </a:p>
          <a:p>
            <a:pPr algn="ctr">
              <a:lnSpc>
                <a:spcPct val="150000"/>
              </a:lnSpc>
            </a:pPr>
            <a:r>
              <a:rPr lang="ms-MY" sz="1200" dirty="0">
                <a:effectLst/>
                <a:latin typeface="Arial" panose="020B0604020202020204" pitchFamily="34" charset="0"/>
                <a:ea typeface="Times New Roman" panose="02020603050405020304" pitchFamily="18" charset="0"/>
                <a:cs typeface="KFGQPC Uthmanic Script HAFS" panose="02000000000000000000" pitchFamily="2" charset="-78"/>
              </a:rPr>
              <a:t> </a:t>
            </a:r>
            <a:endParaRPr lang="en-MY" sz="1200" dirty="0">
              <a:effectLst/>
              <a:latin typeface="Times New Roman" panose="02020603050405020304" pitchFamily="18" charset="0"/>
              <a:ea typeface="Times New Roman" panose="02020603050405020304" pitchFamily="18" charset="0"/>
              <a:cs typeface="KFGQPC Uthmanic Script HAFS" panose="02000000000000000000" pitchFamily="2" charset="-78"/>
            </a:endParaRPr>
          </a:p>
        </p:txBody>
      </p:sp>
    </p:spTree>
    <p:extLst>
      <p:ext uri="{BB962C8B-B14F-4D97-AF65-F5344CB8AC3E}">
        <p14:creationId xmlns:p14="http://schemas.microsoft.com/office/powerpoint/2010/main" val="32127336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BD8400-2523-4715-BBE2-E79F6D3151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720"/>
            <a:ext cx="9144000" cy="6836664"/>
          </a:xfrm>
          <a:prstGeom prst="rect">
            <a:avLst/>
          </a:prstGeom>
        </p:spPr>
      </p:pic>
      <p:sp>
        <p:nvSpPr>
          <p:cNvPr id="4" name="TextBox 3">
            <a:extLst>
              <a:ext uri="{FF2B5EF4-FFF2-40B4-BE49-F238E27FC236}">
                <a16:creationId xmlns:a16="http://schemas.microsoft.com/office/drawing/2014/main" id="{BC1663C6-C460-4544-8B35-9186BAF95389}"/>
              </a:ext>
            </a:extLst>
          </p:cNvPr>
          <p:cNvSpPr txBox="1"/>
          <p:nvPr/>
        </p:nvSpPr>
        <p:spPr>
          <a:xfrm>
            <a:off x="755576" y="1412776"/>
            <a:ext cx="6408712" cy="3647152"/>
          </a:xfrm>
          <a:prstGeom prst="rect">
            <a:avLst/>
          </a:prstGeom>
          <a:noFill/>
        </p:spPr>
        <p:txBody>
          <a:bodyPr wrap="square">
            <a:spAutoFit/>
          </a:bodyPr>
          <a:lstStyle/>
          <a:p>
            <a:pPr algn="just">
              <a:lnSpc>
                <a:spcPct val="150000"/>
              </a:lnSpc>
            </a:pPr>
            <a:r>
              <a:rPr lang="ms-MY" sz="1400" dirty="0">
                <a:effectLst/>
                <a:latin typeface="Arial" panose="020B0604020202020204" pitchFamily="34" charset="0"/>
                <a:ea typeface="Times New Roman" panose="02020603050405020304" pitchFamily="18" charset="0"/>
                <a:cs typeface="KFGQPC Uthmanic Script HAFS" panose="02000000000000000000" pitchFamily="2" charset="-78"/>
              </a:rPr>
              <a:t> </a:t>
            </a:r>
            <a:endParaRPr lang="en-MY" sz="1400" dirty="0">
              <a:effectLst/>
              <a:latin typeface="Times New Roman" panose="02020603050405020304" pitchFamily="18" charset="0"/>
              <a:ea typeface="Times New Roman" panose="02020603050405020304" pitchFamily="18" charset="0"/>
              <a:cs typeface="KFGQPC Uthmanic Script HAFS" panose="02000000000000000000" pitchFamily="2" charset="-78"/>
            </a:endParaRPr>
          </a:p>
          <a:p>
            <a:pPr algn="ctr" rtl="1">
              <a:lnSpc>
                <a:spcPct val="150000"/>
              </a:lnSpc>
            </a:pPr>
            <a:r>
              <a:rPr lang="ar-SA" sz="4800" dirty="0">
                <a:effectLst/>
                <a:latin typeface="Times New Roman" panose="02020603050405020304" pitchFamily="18" charset="0"/>
                <a:ea typeface="Times New Roman" panose="02020603050405020304" pitchFamily="18" charset="0"/>
                <a:cs typeface="KFGQPC Uthmanic Script HAFS" panose="02000000000000000000" pitchFamily="2" charset="-78"/>
              </a:rPr>
              <a:t>اَللَّهُمَّ انْصُرْ إِخْوَانَنَا الْمُسْلِمِيْنَ وَالمُجَاهِدِيْنَ وَالْمُسْتَضْعَفِيْنَ فِي فَلَسْطِين. </a:t>
            </a:r>
            <a:r>
              <a:rPr lang="en-US" sz="4800" dirty="0">
                <a:effectLst/>
                <a:latin typeface="Sakkal Majalla" panose="02000000000000000000" pitchFamily="2" charset="-78"/>
                <a:ea typeface="Times New Roman" panose="02020603050405020304" pitchFamily="18" charset="0"/>
                <a:cs typeface="KFGQPC Uthmanic Script HAFS" panose="02000000000000000000" pitchFamily="2" charset="-78"/>
              </a:rPr>
              <a:t>2X</a:t>
            </a:r>
            <a:endParaRPr lang="en-MY" sz="4800" dirty="0">
              <a:effectLst/>
              <a:latin typeface="Times New Roman" panose="02020603050405020304" pitchFamily="18" charset="0"/>
              <a:ea typeface="Times New Roman" panose="02020603050405020304" pitchFamily="18" charset="0"/>
              <a:cs typeface="KFGQPC Uthmanic Script HAFS" panose="02000000000000000000" pitchFamily="2" charset="-78"/>
            </a:endParaRPr>
          </a:p>
        </p:txBody>
      </p:sp>
    </p:spTree>
    <p:extLst>
      <p:ext uri="{BB962C8B-B14F-4D97-AF65-F5344CB8AC3E}">
        <p14:creationId xmlns:p14="http://schemas.microsoft.com/office/powerpoint/2010/main" val="21220460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EE6917-5713-43CB-A997-3FA409BDD8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 y="12185"/>
            <a:ext cx="9140971" cy="6833630"/>
          </a:xfrm>
          <a:prstGeom prst="rect">
            <a:avLst/>
          </a:prstGeom>
        </p:spPr>
      </p:pic>
      <p:sp>
        <p:nvSpPr>
          <p:cNvPr id="5" name="TextBox 4">
            <a:extLst>
              <a:ext uri="{FF2B5EF4-FFF2-40B4-BE49-F238E27FC236}">
                <a16:creationId xmlns:a16="http://schemas.microsoft.com/office/drawing/2014/main" id="{C680C10D-A59D-4F5E-97C0-D9366AD2370F}"/>
              </a:ext>
            </a:extLst>
          </p:cNvPr>
          <p:cNvSpPr txBox="1"/>
          <p:nvPr/>
        </p:nvSpPr>
        <p:spPr>
          <a:xfrm>
            <a:off x="1043608" y="865707"/>
            <a:ext cx="7272808" cy="5011565"/>
          </a:xfrm>
          <a:prstGeom prst="rect">
            <a:avLst/>
          </a:prstGeom>
          <a:noFill/>
        </p:spPr>
        <p:txBody>
          <a:bodyPr wrap="square">
            <a:spAutoFit/>
          </a:bodyPr>
          <a:lstStyle/>
          <a:p>
            <a:pPr indent="449580" algn="just">
              <a:lnSpc>
                <a:spcPct val="150000"/>
              </a:lnSpc>
            </a:pPr>
            <a:r>
              <a:rPr lang="ms-MY" sz="2400" b="1" dirty="0">
                <a:effectLst/>
                <a:latin typeface="Arial" panose="020B0604020202020204" pitchFamily="34" charset="0"/>
                <a:ea typeface="Times New Roman" panose="02020603050405020304" pitchFamily="18" charset="0"/>
              </a:rPr>
              <a:t>Ya Allah Ya Tuhan kami! Selamatkanlah saudara-saudara kami kaum muslimin yang ditindas di bumi Palestin dan di mana sahaja mereka berada. Ya Allah! sayangi dan kasihilah mereka, keluarkanlah mereka dari penindasan serta kesempitan yang mereka alami selama ini. Ya Allah! Hapuskanlah kezaliman yang ada di muka bumi ini. Berikanlah keadilan kepada mereka yang dianiaya serta dizalimi. </a:t>
            </a:r>
            <a:endParaRPr lang="en-MY"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88095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79"/>
            <a:ext cx="9289032" cy="6858115"/>
            <a:chOff x="-36512" y="-54279"/>
            <a:chExt cx="9289032" cy="6858115"/>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45" y="770526"/>
              <a:ext cx="9073019"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45151" y="231031"/>
            <a:ext cx="8136904" cy="461665"/>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SERUAN KHATIB KEPADA JEMAAH AGAR;</a:t>
            </a:r>
          </a:p>
        </p:txBody>
      </p:sp>
      <p:sp>
        <p:nvSpPr>
          <p:cNvPr id="11" name="TextBox 10">
            <a:extLst>
              <a:ext uri="{FF2B5EF4-FFF2-40B4-BE49-F238E27FC236}">
                <a16:creationId xmlns:a16="http://schemas.microsoft.com/office/drawing/2014/main" id="{57376ACE-1479-4706-B719-5883B180A908}"/>
              </a:ext>
            </a:extLst>
          </p:cNvPr>
          <p:cNvSpPr txBox="1"/>
          <p:nvPr/>
        </p:nvSpPr>
        <p:spPr>
          <a:xfrm>
            <a:off x="2906851" y="3486517"/>
            <a:ext cx="4427623" cy="461665"/>
          </a:xfrm>
          <a:prstGeom prst="rect">
            <a:avLst/>
          </a:prstGeom>
          <a:noFill/>
        </p:spPr>
        <p:txBody>
          <a:bodyPr wrap="none" rtlCol="0">
            <a:spAutoFit/>
          </a:bodyPr>
          <a:lstStyle/>
          <a:p>
            <a:pPr algn="ctr"/>
            <a:r>
              <a:rPr lang="en-US" sz="2400" b="1" dirty="0" err="1">
                <a:latin typeface="Arial" pitchFamily="34" charset="0"/>
                <a:cs typeface="Arial" pitchFamily="34" charset="0"/>
              </a:rPr>
              <a:t>Meninggalkan</a:t>
            </a:r>
            <a:r>
              <a:rPr lang="en-US" sz="2400" b="1" dirty="0">
                <a:latin typeface="Arial" pitchFamily="34" charset="0"/>
                <a:cs typeface="Arial" pitchFamily="34" charset="0"/>
              </a:rPr>
              <a:t> </a:t>
            </a:r>
            <a:r>
              <a:rPr lang="en-US" sz="2400" b="1" dirty="0" err="1">
                <a:latin typeface="Arial" pitchFamily="34" charset="0"/>
                <a:cs typeface="Arial" pitchFamily="34" charset="0"/>
              </a:rPr>
              <a:t>larangan</a:t>
            </a:r>
            <a:r>
              <a:rPr lang="en-US" sz="2400" b="1" dirty="0">
                <a:latin typeface="Arial" pitchFamily="34" charset="0"/>
                <a:cs typeface="Arial" pitchFamily="34" charset="0"/>
              </a:rPr>
              <a:t> Allah</a:t>
            </a:r>
            <a:endParaRPr lang="en-MY" sz="2400" b="1" dirty="0">
              <a:latin typeface="Arial" pitchFamily="34" charset="0"/>
              <a:cs typeface="Arial" pitchFamily="34" charset="0"/>
            </a:endParaRPr>
          </a:p>
        </p:txBody>
      </p:sp>
      <p:sp>
        <p:nvSpPr>
          <p:cNvPr id="12" name="TextBox 11">
            <a:extLst>
              <a:ext uri="{FF2B5EF4-FFF2-40B4-BE49-F238E27FC236}">
                <a16:creationId xmlns:a16="http://schemas.microsoft.com/office/drawing/2014/main" id="{89352C58-BEBF-4370-9437-384766CDBB71}"/>
              </a:ext>
            </a:extLst>
          </p:cNvPr>
          <p:cNvSpPr txBox="1"/>
          <p:nvPr/>
        </p:nvSpPr>
        <p:spPr>
          <a:xfrm>
            <a:off x="2417871" y="1445679"/>
            <a:ext cx="3879588" cy="461665"/>
          </a:xfrm>
          <a:prstGeom prst="rect">
            <a:avLst/>
          </a:prstGeom>
          <a:noFill/>
        </p:spPr>
        <p:txBody>
          <a:bodyPr wrap="none" rtlCol="0">
            <a:spAutoFit/>
          </a:bodyPr>
          <a:lstStyle/>
          <a:p>
            <a:pPr algn="ctr"/>
            <a:r>
              <a:rPr lang="en-US" sz="2400" b="1" dirty="0" err="1">
                <a:latin typeface="Arial" pitchFamily="34" charset="0"/>
                <a:cs typeface="Arial" pitchFamily="34" charset="0"/>
              </a:rPr>
              <a:t>Meningkatkan</a:t>
            </a:r>
            <a:r>
              <a:rPr lang="en-US" sz="2400" b="1" dirty="0">
                <a:latin typeface="Arial" pitchFamily="34" charset="0"/>
                <a:cs typeface="Arial" pitchFamily="34" charset="0"/>
              </a:rPr>
              <a:t> </a:t>
            </a:r>
            <a:r>
              <a:rPr lang="en-US" sz="2400" b="1" dirty="0" err="1">
                <a:latin typeface="Arial" pitchFamily="34" charset="0"/>
                <a:cs typeface="Arial" pitchFamily="34" charset="0"/>
              </a:rPr>
              <a:t>ketakwaan</a:t>
            </a:r>
            <a:endParaRPr lang="en-MY" sz="2400" b="1" dirty="0">
              <a:latin typeface="Arial" pitchFamily="34" charset="0"/>
              <a:cs typeface="Arial" pitchFamily="34" charset="0"/>
            </a:endParaRPr>
          </a:p>
        </p:txBody>
      </p:sp>
      <p:sp>
        <p:nvSpPr>
          <p:cNvPr id="13" name="TextBox 12">
            <a:extLst>
              <a:ext uri="{FF2B5EF4-FFF2-40B4-BE49-F238E27FC236}">
                <a16:creationId xmlns:a16="http://schemas.microsoft.com/office/drawing/2014/main" id="{25386FC4-4286-4F6D-B896-55E9295F3E1F}"/>
              </a:ext>
            </a:extLst>
          </p:cNvPr>
          <p:cNvSpPr txBox="1"/>
          <p:nvPr/>
        </p:nvSpPr>
        <p:spPr>
          <a:xfrm>
            <a:off x="2635049" y="2488764"/>
            <a:ext cx="4397166" cy="461665"/>
          </a:xfrm>
          <a:prstGeom prst="rect">
            <a:avLst/>
          </a:prstGeom>
          <a:noFill/>
        </p:spPr>
        <p:txBody>
          <a:bodyPr wrap="none" rtlCol="0">
            <a:spAutoFit/>
          </a:bodyPr>
          <a:lstStyle/>
          <a:p>
            <a:pPr algn="ctr"/>
            <a:r>
              <a:rPr lang="en-US" sz="2400" b="1" dirty="0" err="1">
                <a:latin typeface="Arial" pitchFamily="34" charset="0"/>
                <a:cs typeface="Arial" pitchFamily="34" charset="0"/>
              </a:rPr>
              <a:t>Melaksanakan</a:t>
            </a:r>
            <a:r>
              <a:rPr lang="en-US" sz="2400" b="1" dirty="0">
                <a:latin typeface="Arial" pitchFamily="34" charset="0"/>
                <a:cs typeface="Arial" pitchFamily="34" charset="0"/>
              </a:rPr>
              <a:t> </a:t>
            </a:r>
            <a:r>
              <a:rPr lang="en-US" sz="2400" b="1" dirty="0" err="1">
                <a:latin typeface="Arial" pitchFamily="34" charset="0"/>
                <a:cs typeface="Arial" pitchFamily="34" charset="0"/>
              </a:rPr>
              <a:t>perintah</a:t>
            </a:r>
            <a:r>
              <a:rPr lang="en-US" sz="2400" b="1" dirty="0">
                <a:latin typeface="Arial" pitchFamily="34" charset="0"/>
                <a:cs typeface="Arial" pitchFamily="34" charset="0"/>
              </a:rPr>
              <a:t> Allah</a:t>
            </a:r>
            <a:endParaRPr lang="en-MY" sz="2400" b="1" dirty="0">
              <a:latin typeface="Arial" pitchFamily="34" charset="0"/>
              <a:cs typeface="Arial" pitchFamily="34" charset="0"/>
            </a:endParaRPr>
          </a:p>
        </p:txBody>
      </p:sp>
      <p:pic>
        <p:nvPicPr>
          <p:cNvPr id="6" name="Picture 5">
            <a:extLst>
              <a:ext uri="{FF2B5EF4-FFF2-40B4-BE49-F238E27FC236}">
                <a16:creationId xmlns:a16="http://schemas.microsoft.com/office/drawing/2014/main" id="{126095C7-9409-40F3-A0D3-65B931713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571" y="1607899"/>
            <a:ext cx="2520280" cy="4381122"/>
          </a:xfrm>
          <a:prstGeom prst="rect">
            <a:avLst/>
          </a:prstGeom>
          <a:effectLst>
            <a:outerShdw blurRad="50800" dist="50800" dir="5400000" algn="ctr" rotWithShape="0">
              <a:schemeClr val="bg1">
                <a:lumMod val="50000"/>
              </a:schemeClr>
            </a:outerShdw>
          </a:effectLst>
        </p:spPr>
      </p:pic>
      <p:sp>
        <p:nvSpPr>
          <p:cNvPr id="17" name="TextBox 16">
            <a:extLst>
              <a:ext uri="{FF2B5EF4-FFF2-40B4-BE49-F238E27FC236}">
                <a16:creationId xmlns:a16="http://schemas.microsoft.com/office/drawing/2014/main" id="{39C46129-F5E4-49F7-80F6-7A7523439BAD}"/>
              </a:ext>
            </a:extLst>
          </p:cNvPr>
          <p:cNvSpPr txBox="1"/>
          <p:nvPr/>
        </p:nvSpPr>
        <p:spPr>
          <a:xfrm>
            <a:off x="2549938" y="4221088"/>
            <a:ext cx="4868640" cy="830997"/>
          </a:xfrm>
          <a:prstGeom prst="rect">
            <a:avLst/>
          </a:prstGeom>
          <a:noFill/>
        </p:spPr>
        <p:txBody>
          <a:bodyPr wrap="none" rtlCol="0">
            <a:spAutoFit/>
          </a:bodyPr>
          <a:lstStyle/>
          <a:p>
            <a:r>
              <a:rPr lang="en-US" sz="2400" b="1" dirty="0" err="1">
                <a:latin typeface="Arial" pitchFamily="34" charset="0"/>
                <a:cs typeface="Arial" pitchFamily="34" charset="0"/>
              </a:rPr>
              <a:t>Menumpukan</a:t>
            </a:r>
            <a:r>
              <a:rPr lang="en-US" sz="2400" b="1" dirty="0">
                <a:latin typeface="Arial" pitchFamily="34" charset="0"/>
                <a:cs typeface="Arial" pitchFamily="34" charset="0"/>
              </a:rPr>
              <a:t> </a:t>
            </a:r>
            <a:r>
              <a:rPr lang="en-US" sz="2400" b="1" dirty="0" err="1">
                <a:latin typeface="Arial" pitchFamily="34" charset="0"/>
                <a:cs typeface="Arial" pitchFamily="34" charset="0"/>
              </a:rPr>
              <a:t>perhatian</a:t>
            </a:r>
            <a:r>
              <a:rPr lang="en-US" sz="2400" b="1" dirty="0">
                <a:latin typeface="Arial" pitchFamily="34" charset="0"/>
                <a:cs typeface="Arial" pitchFamily="34" charset="0"/>
              </a:rPr>
              <a:t> </a:t>
            </a:r>
            <a:r>
              <a:rPr lang="en-US" sz="2400" b="1" dirty="0" err="1">
                <a:latin typeface="Arial" pitchFamily="34" charset="0"/>
                <a:cs typeface="Arial" pitchFamily="34" charset="0"/>
              </a:rPr>
              <a:t>kepada</a:t>
            </a:r>
            <a:r>
              <a:rPr lang="en-US" sz="2400" b="1" dirty="0">
                <a:latin typeface="Arial" pitchFamily="34" charset="0"/>
                <a:cs typeface="Arial" pitchFamily="34" charset="0"/>
              </a:rPr>
              <a:t> </a:t>
            </a:r>
          </a:p>
          <a:p>
            <a:r>
              <a:rPr lang="en-US" sz="2400" b="1" dirty="0">
                <a:latin typeface="Arial" pitchFamily="34" charset="0"/>
                <a:cs typeface="Arial" pitchFamily="34" charset="0"/>
              </a:rPr>
              <a:t>khutbah yang </a:t>
            </a:r>
            <a:r>
              <a:rPr lang="en-US" sz="2400" b="1" dirty="0" err="1">
                <a:latin typeface="Arial" pitchFamily="34" charset="0"/>
                <a:cs typeface="Arial" pitchFamily="34" charset="0"/>
              </a:rPr>
              <a:t>disampaikan</a:t>
            </a:r>
            <a:endParaRPr lang="en-MY" sz="2400" b="1" dirty="0">
              <a:latin typeface="Arial" pitchFamily="34" charset="0"/>
              <a:cs typeface="Arial" pitchFamily="34" charset="0"/>
            </a:endParaRPr>
          </a:p>
        </p:txBody>
      </p:sp>
      <p:sp>
        <p:nvSpPr>
          <p:cNvPr id="18" name="TextBox 17">
            <a:extLst>
              <a:ext uri="{FF2B5EF4-FFF2-40B4-BE49-F238E27FC236}">
                <a16:creationId xmlns:a16="http://schemas.microsoft.com/office/drawing/2014/main" id="{30218B49-8583-45A3-8C80-48FD7EDAC3FF}"/>
              </a:ext>
            </a:extLst>
          </p:cNvPr>
          <p:cNvSpPr txBox="1"/>
          <p:nvPr/>
        </p:nvSpPr>
        <p:spPr>
          <a:xfrm>
            <a:off x="2906850" y="5229200"/>
            <a:ext cx="4313232" cy="830997"/>
          </a:xfrm>
          <a:prstGeom prst="rect">
            <a:avLst/>
          </a:prstGeom>
          <a:noFill/>
        </p:spPr>
        <p:txBody>
          <a:bodyPr wrap="none" rtlCol="0">
            <a:spAutoFit/>
          </a:bodyPr>
          <a:lstStyle/>
          <a:p>
            <a:r>
              <a:rPr lang="en-US" sz="2400" b="1" dirty="0" err="1">
                <a:latin typeface="Arial" pitchFamily="34" charset="0"/>
                <a:cs typeface="Arial" pitchFamily="34" charset="0"/>
              </a:rPr>
              <a:t>Tidak</a:t>
            </a:r>
            <a:r>
              <a:rPr lang="en-US" sz="2400" b="1" dirty="0">
                <a:latin typeface="Arial" pitchFamily="34" charset="0"/>
                <a:cs typeface="Arial" pitchFamily="34" charset="0"/>
              </a:rPr>
              <a:t> </a:t>
            </a:r>
            <a:r>
              <a:rPr lang="en-US" sz="2400" b="1" dirty="0" err="1">
                <a:latin typeface="Arial" pitchFamily="34" charset="0"/>
                <a:cs typeface="Arial" pitchFamily="34" charset="0"/>
              </a:rPr>
              <a:t>berbual-bual</a:t>
            </a:r>
            <a:r>
              <a:rPr lang="en-US" sz="2400" b="1" dirty="0">
                <a:latin typeface="Arial" pitchFamily="34" charset="0"/>
                <a:cs typeface="Arial" pitchFamily="34" charset="0"/>
              </a:rPr>
              <a:t> dan </a:t>
            </a:r>
            <a:r>
              <a:rPr lang="en-US" sz="2400" b="1" dirty="0" err="1">
                <a:latin typeface="Arial" pitchFamily="34" charset="0"/>
                <a:cs typeface="Arial" pitchFamily="34" charset="0"/>
              </a:rPr>
              <a:t>leka</a:t>
            </a:r>
            <a:r>
              <a:rPr lang="en-US" sz="2400" b="1" dirty="0">
                <a:latin typeface="Arial" pitchFamily="34" charset="0"/>
                <a:cs typeface="Arial" pitchFamily="34" charset="0"/>
              </a:rPr>
              <a:t> </a:t>
            </a:r>
          </a:p>
          <a:p>
            <a:r>
              <a:rPr lang="en-US" sz="2400" b="1" dirty="0" err="1">
                <a:latin typeface="Arial" pitchFamily="34" charset="0"/>
                <a:cs typeface="Arial" pitchFamily="34" charset="0"/>
              </a:rPr>
              <a:t>dengan</a:t>
            </a:r>
            <a:r>
              <a:rPr lang="en-US" sz="2400" b="1" dirty="0">
                <a:latin typeface="Arial" pitchFamily="34" charset="0"/>
                <a:cs typeface="Arial" pitchFamily="34" charset="0"/>
              </a:rPr>
              <a:t> </a:t>
            </a:r>
            <a:r>
              <a:rPr lang="en-US" sz="2400" b="1" dirty="0" err="1">
                <a:latin typeface="Arial" pitchFamily="34" charset="0"/>
                <a:cs typeface="Arial" pitchFamily="34" charset="0"/>
              </a:rPr>
              <a:t>telefon</a:t>
            </a:r>
            <a:r>
              <a:rPr lang="en-US" sz="2400" b="1" dirty="0">
                <a:latin typeface="Arial" pitchFamily="34" charset="0"/>
                <a:cs typeface="Arial" pitchFamily="34" charset="0"/>
              </a:rPr>
              <a:t> </a:t>
            </a:r>
            <a:r>
              <a:rPr lang="en-US" sz="2400" b="1" dirty="0" err="1">
                <a:latin typeface="Arial" pitchFamily="34" charset="0"/>
                <a:cs typeface="Arial" pitchFamily="34" charset="0"/>
              </a:rPr>
              <a:t>bimbit</a:t>
            </a:r>
            <a:endParaRPr lang="en-MY" sz="2400" b="1" dirty="0">
              <a:latin typeface="Arial" pitchFamily="34" charset="0"/>
              <a:cs typeface="Arial" pitchFamily="34" charset="0"/>
            </a:endParaRPr>
          </a:p>
        </p:txBody>
      </p:sp>
    </p:spTree>
    <p:extLst>
      <p:ext uri="{BB962C8B-B14F-4D97-AF65-F5344CB8AC3E}">
        <p14:creationId xmlns:p14="http://schemas.microsoft.com/office/powerpoint/2010/main" val="2128858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EE6917-5713-43CB-A997-3FA409BDD8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 y="12185"/>
            <a:ext cx="9140971" cy="6833630"/>
          </a:xfrm>
          <a:prstGeom prst="rect">
            <a:avLst/>
          </a:prstGeom>
        </p:spPr>
      </p:pic>
      <p:sp>
        <p:nvSpPr>
          <p:cNvPr id="5" name="TextBox 4">
            <a:extLst>
              <a:ext uri="{FF2B5EF4-FFF2-40B4-BE49-F238E27FC236}">
                <a16:creationId xmlns:a16="http://schemas.microsoft.com/office/drawing/2014/main" id="{C680C10D-A59D-4F5E-97C0-D9366AD2370F}"/>
              </a:ext>
            </a:extLst>
          </p:cNvPr>
          <p:cNvSpPr txBox="1"/>
          <p:nvPr/>
        </p:nvSpPr>
        <p:spPr>
          <a:xfrm>
            <a:off x="1259632" y="1052736"/>
            <a:ext cx="6696744" cy="4457567"/>
          </a:xfrm>
          <a:prstGeom prst="rect">
            <a:avLst/>
          </a:prstGeom>
          <a:noFill/>
        </p:spPr>
        <p:txBody>
          <a:bodyPr wrap="square">
            <a:spAutoFit/>
          </a:bodyPr>
          <a:lstStyle/>
          <a:p>
            <a:pPr indent="449580" algn="just">
              <a:lnSpc>
                <a:spcPct val="150000"/>
              </a:lnSpc>
            </a:pPr>
            <a:r>
              <a:rPr lang="ms-MY" sz="2400" b="1" dirty="0">
                <a:effectLst/>
                <a:latin typeface="Arial" panose="020B0604020202020204" pitchFamily="34" charset="0"/>
                <a:ea typeface="Times New Roman" panose="02020603050405020304" pitchFamily="18" charset="0"/>
              </a:rPr>
              <a:t>Ya Allah! Anugerahkanlah kemenangan kepada saudara kami kaum muslimin di Palestin. Berikanlah kepada pejuang-pejuang Islam serta rakyat Palestin kekuatan serta kesabaran menghadapi kekejaman musuh. Ya Allah!  BInalah semula  keamanan di bumi Palestin dan kembalikannya ke pangkuan kaum Muslimin.   </a:t>
            </a:r>
            <a:endParaRPr lang="en-MY"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902979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BD8400-2523-4715-BBE2-E79F6D3151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720"/>
            <a:ext cx="9144000" cy="6836664"/>
          </a:xfrm>
          <a:prstGeom prst="rect">
            <a:avLst/>
          </a:prstGeom>
        </p:spPr>
      </p:pic>
      <p:sp>
        <p:nvSpPr>
          <p:cNvPr id="6" name="TextBox 5">
            <a:extLst>
              <a:ext uri="{FF2B5EF4-FFF2-40B4-BE49-F238E27FC236}">
                <a16:creationId xmlns:a16="http://schemas.microsoft.com/office/drawing/2014/main" id="{959AE56A-EB1A-4F2E-B35D-90CA24BB3C93}"/>
              </a:ext>
            </a:extLst>
          </p:cNvPr>
          <p:cNvSpPr txBox="1"/>
          <p:nvPr/>
        </p:nvSpPr>
        <p:spPr>
          <a:xfrm>
            <a:off x="611560" y="1070662"/>
            <a:ext cx="6336704" cy="4716676"/>
          </a:xfrm>
          <a:prstGeom prst="rect">
            <a:avLst/>
          </a:prstGeom>
          <a:noFill/>
        </p:spPr>
        <p:txBody>
          <a:bodyPr wrap="square">
            <a:spAutoFit/>
          </a:bodyPr>
          <a:lstStyle/>
          <a:p>
            <a:pPr algn="just" rtl="1">
              <a:lnSpc>
                <a:spcPct val="150000"/>
              </a:lnSpc>
            </a:pPr>
            <a:r>
              <a:rPr lang="ar-SA" sz="40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اللَّهُمَّ اِنَّا نَجْعَلُكَ فِي نُحُورِ أَعْدَاءِنَا</a:t>
            </a:r>
            <a:r>
              <a:rPr lang="ar-SA" sz="40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0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وَنَعُوذُ بِكَ مِنْ شُرُورِهِمْ. اللَّهُمَّ بَدِّدْ شَمْلَهُم</a:t>
            </a:r>
            <a:r>
              <a:rPr lang="ar-SA" sz="40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0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وفَرِّقْ جَمْعَهُم وشَتِّتْ كَلِمَتَهمْ</a:t>
            </a:r>
            <a:r>
              <a:rPr lang="ar-SA" sz="40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0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وزَلْزِلْ أَقْدَامَهُمْ</a:t>
            </a:r>
            <a:r>
              <a:rPr lang="ar-SA" sz="40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0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وسَلِّطْ عَلَيْهِمْ كَلْبًا مِنْ كِلَابِكَ</a:t>
            </a:r>
            <a:r>
              <a:rPr lang="ar-SA" sz="40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0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يَا قَهَّارٌ</a:t>
            </a:r>
            <a:r>
              <a:rPr lang="ar-SA" sz="40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0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يَا جَبَّارٌ</a:t>
            </a:r>
            <a:r>
              <a:rPr lang="ar-SA" sz="40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0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يَا مُنْتَقِمٌ</a:t>
            </a:r>
            <a:r>
              <a:rPr lang="ar-SA" sz="40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0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يَا </a:t>
            </a:r>
            <a:r>
              <a:rPr lang="ar-SA" sz="44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اللهُ</a:t>
            </a:r>
            <a:r>
              <a:rPr lang="ar-SA" sz="40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a:t>
            </a:r>
            <a:r>
              <a:rPr lang="ms-MY" sz="300" dirty="0">
                <a:effectLst/>
                <a:latin typeface="Arial" panose="020B0604020202020204" pitchFamily="34" charset="0"/>
                <a:ea typeface="Times New Roman" panose="02020603050405020304" pitchFamily="18" charset="0"/>
              </a:rPr>
              <a:t> </a:t>
            </a:r>
            <a:endParaRPr lang="en-MY" sz="1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553079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BD8400-2523-4715-BBE2-E79F6D3151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720"/>
            <a:ext cx="9144000" cy="6836664"/>
          </a:xfrm>
          <a:prstGeom prst="rect">
            <a:avLst/>
          </a:prstGeom>
        </p:spPr>
      </p:pic>
      <p:sp>
        <p:nvSpPr>
          <p:cNvPr id="6" name="TextBox 5">
            <a:extLst>
              <a:ext uri="{FF2B5EF4-FFF2-40B4-BE49-F238E27FC236}">
                <a16:creationId xmlns:a16="http://schemas.microsoft.com/office/drawing/2014/main" id="{959AE56A-EB1A-4F2E-B35D-90CA24BB3C93}"/>
              </a:ext>
            </a:extLst>
          </p:cNvPr>
          <p:cNvSpPr txBox="1"/>
          <p:nvPr/>
        </p:nvSpPr>
        <p:spPr>
          <a:xfrm>
            <a:off x="755576" y="1196752"/>
            <a:ext cx="6048672" cy="4215898"/>
          </a:xfrm>
          <a:prstGeom prst="rect">
            <a:avLst/>
          </a:prstGeom>
          <a:noFill/>
        </p:spPr>
        <p:txBody>
          <a:bodyPr wrap="square">
            <a:spAutoFit/>
          </a:bodyPr>
          <a:lstStyle/>
          <a:p>
            <a:pPr algn="just" rtl="1">
              <a:lnSpc>
                <a:spcPct val="150000"/>
              </a:lnSpc>
            </a:pPr>
            <a:r>
              <a:rPr lang="ar-SA" sz="44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اللَّهُمَّ يَا مُنْزِلَ الْكِتَابِ وَيَا مُجْرِىَ السَّحَابِ وَيَا هَازِمَ الْأَحْزَابِ</a:t>
            </a:r>
            <a:r>
              <a:rPr lang="ar-SA" sz="44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اِهْزِمْ أعْدَاءَ المُسْلِمِيْنَ</a:t>
            </a:r>
            <a:r>
              <a:rPr lang="ar-SA" sz="44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اِهْزِمْهُمْ</a:t>
            </a:r>
            <a:r>
              <a:rPr lang="ar-SA" sz="44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اِهْزِمْهُمْ</a:t>
            </a:r>
            <a:r>
              <a:rPr lang="ar-SA" sz="44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ar-SA" sz="4400" dirty="0">
                <a:solidFill>
                  <a:srgbClr val="000000"/>
                </a:solidFill>
                <a:effectLst/>
                <a:latin typeface="Times New Roman" panose="02020603050405020304" pitchFamily="18" charset="0"/>
                <a:ea typeface="Times New Roman" panose="02020603050405020304" pitchFamily="18" charset="0"/>
                <a:cs typeface="KFGQPC Uthmanic Script HAFS" panose="02000000000000000000" pitchFamily="2" charset="-78"/>
              </a:rPr>
              <a:t> وَانْصُرِ الْمُسْلِمِيْنَ عَلَيْهِمْ.       </a:t>
            </a:r>
            <a:endParaRPr lang="en-MY" dirty="0">
              <a:effectLst/>
              <a:latin typeface="Times New Roman" panose="02020603050405020304" pitchFamily="18" charset="0"/>
              <a:ea typeface="Times New Roman" panose="02020603050405020304" pitchFamily="18" charset="0"/>
              <a:cs typeface="KFGQPC Uthmanic Script HAFS" panose="02000000000000000000" pitchFamily="2" charset="-78"/>
            </a:endParaRPr>
          </a:p>
          <a:p>
            <a:pPr indent="457200" algn="just">
              <a:lnSpc>
                <a:spcPct val="150000"/>
              </a:lnSpc>
            </a:pPr>
            <a:r>
              <a:rPr lang="ms-MY" sz="400" dirty="0">
                <a:effectLst/>
                <a:latin typeface="Arial" panose="020B0604020202020204" pitchFamily="34" charset="0"/>
                <a:ea typeface="Times New Roman" panose="02020603050405020304" pitchFamily="18" charset="0"/>
              </a:rPr>
              <a:t> </a:t>
            </a:r>
            <a:endParaRPr lang="en-MY" sz="105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492070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BD8400-2523-4715-BBE2-E79F6D3151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720"/>
            <a:ext cx="9144000" cy="6836664"/>
          </a:xfrm>
          <a:prstGeom prst="rect">
            <a:avLst/>
          </a:prstGeom>
        </p:spPr>
      </p:pic>
      <p:pic>
        <p:nvPicPr>
          <p:cNvPr id="3" name="Picture 2">
            <a:extLst>
              <a:ext uri="{FF2B5EF4-FFF2-40B4-BE49-F238E27FC236}">
                <a16:creationId xmlns:a16="http://schemas.microsoft.com/office/drawing/2014/main" id="{343905EF-9D45-4CAE-9A07-3866C366A1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649" y="980728"/>
            <a:ext cx="5830591" cy="4608512"/>
          </a:xfrm>
          <a:prstGeom prst="rect">
            <a:avLst/>
          </a:prstGeom>
        </p:spPr>
      </p:pic>
    </p:spTree>
    <p:extLst>
      <p:ext uri="{BB962C8B-B14F-4D97-AF65-F5344CB8AC3E}">
        <p14:creationId xmlns:p14="http://schemas.microsoft.com/office/powerpoint/2010/main" val="19330972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181ED6-C4C3-41B6-BA80-EF39FD8BE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pic>
        <p:nvPicPr>
          <p:cNvPr id="5" name="Picture 4">
            <a:extLst>
              <a:ext uri="{FF2B5EF4-FFF2-40B4-BE49-F238E27FC236}">
                <a16:creationId xmlns:a16="http://schemas.microsoft.com/office/drawing/2014/main" id="{3E7D714C-192B-41D0-98EB-200B4300EC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760" y="1196752"/>
            <a:ext cx="6036512" cy="4248472"/>
          </a:xfrm>
          <a:prstGeom prst="rect">
            <a:avLst/>
          </a:prstGeom>
        </p:spPr>
      </p:pic>
    </p:spTree>
    <p:extLst>
      <p:ext uri="{BB962C8B-B14F-4D97-AF65-F5344CB8AC3E}">
        <p14:creationId xmlns:p14="http://schemas.microsoft.com/office/powerpoint/2010/main" val="33385048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2A05DC-1C3B-44FE-A141-385DEBBDA1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grpSp>
        <p:nvGrpSpPr>
          <p:cNvPr id="2" name="Group 1">
            <a:extLst>
              <a:ext uri="{FF2B5EF4-FFF2-40B4-BE49-F238E27FC236}">
                <a16:creationId xmlns:a16="http://schemas.microsoft.com/office/drawing/2014/main" id="{570FBCBE-CD73-49CC-9577-35F3E0FBDD4B}"/>
              </a:ext>
            </a:extLst>
          </p:cNvPr>
          <p:cNvGrpSpPr/>
          <p:nvPr/>
        </p:nvGrpSpPr>
        <p:grpSpPr>
          <a:xfrm>
            <a:off x="428225" y="1196752"/>
            <a:ext cx="6808071" cy="4104456"/>
            <a:chOff x="323528" y="1052736"/>
            <a:chExt cx="6449751" cy="3888432"/>
          </a:xfrm>
        </p:grpSpPr>
        <p:pic>
          <p:nvPicPr>
            <p:cNvPr id="3" name="Picture 2">
              <a:extLst>
                <a:ext uri="{FF2B5EF4-FFF2-40B4-BE49-F238E27FC236}">
                  <a16:creationId xmlns:a16="http://schemas.microsoft.com/office/drawing/2014/main" id="{D0499F08-470B-46C4-9546-A8C7A98C3CD6}"/>
                </a:ext>
              </a:extLst>
            </p:cNvPr>
            <p:cNvPicPr>
              <a:picLocks noChangeAspect="1"/>
            </p:cNvPicPr>
            <p:nvPr/>
          </p:nvPicPr>
          <p:blipFill rotWithShape="1">
            <a:blip r:embed="rId3">
              <a:extLst>
                <a:ext uri="{28A0092B-C50C-407E-A947-70E740481C1C}">
                  <a14:useLocalDpi xmlns:a14="http://schemas.microsoft.com/office/drawing/2010/main" val="0"/>
                </a:ext>
              </a:extLst>
            </a:blip>
            <a:srcRect b="24074"/>
            <a:stretch/>
          </p:blipFill>
          <p:spPr>
            <a:xfrm>
              <a:off x="755576" y="1052736"/>
              <a:ext cx="6017703" cy="2952328"/>
            </a:xfrm>
            <a:prstGeom prst="rect">
              <a:avLst/>
            </a:prstGeom>
          </p:spPr>
        </p:pic>
        <p:pic>
          <p:nvPicPr>
            <p:cNvPr id="5" name="Picture 4">
              <a:extLst>
                <a:ext uri="{FF2B5EF4-FFF2-40B4-BE49-F238E27FC236}">
                  <a16:creationId xmlns:a16="http://schemas.microsoft.com/office/drawing/2014/main" id="{EC79BB8A-F8AD-474C-9E2E-A8920343FCCF}"/>
                </a:ext>
              </a:extLst>
            </p:cNvPr>
            <p:cNvPicPr>
              <a:picLocks noChangeAspect="1"/>
            </p:cNvPicPr>
            <p:nvPr/>
          </p:nvPicPr>
          <p:blipFill rotWithShape="1">
            <a:blip r:embed="rId3">
              <a:extLst>
                <a:ext uri="{28A0092B-C50C-407E-A947-70E740481C1C}">
                  <a14:useLocalDpi xmlns:a14="http://schemas.microsoft.com/office/drawing/2010/main" val="0"/>
                </a:ext>
              </a:extLst>
            </a:blip>
            <a:srcRect t="75926"/>
            <a:stretch/>
          </p:blipFill>
          <p:spPr>
            <a:xfrm>
              <a:off x="323528" y="4005064"/>
              <a:ext cx="6017703" cy="936104"/>
            </a:xfrm>
            <a:prstGeom prst="rect">
              <a:avLst/>
            </a:prstGeom>
          </p:spPr>
        </p:pic>
      </p:grpSp>
    </p:spTree>
    <p:extLst>
      <p:ext uri="{BB962C8B-B14F-4D97-AF65-F5344CB8AC3E}">
        <p14:creationId xmlns:p14="http://schemas.microsoft.com/office/powerpoint/2010/main" val="40059052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610A9-77F9-47A9-ADD1-4D57B47014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
            <a:ext cx="9144000" cy="6836664"/>
          </a:xfrm>
          <a:prstGeom prst="rect">
            <a:avLst/>
          </a:prstGeom>
        </p:spPr>
      </p:pic>
      <p:pic>
        <p:nvPicPr>
          <p:cNvPr id="5" name="Picture 4">
            <a:extLst>
              <a:ext uri="{FF2B5EF4-FFF2-40B4-BE49-F238E27FC236}">
                <a16:creationId xmlns:a16="http://schemas.microsoft.com/office/drawing/2014/main" id="{A6C573AB-2CBF-4813-8CA1-26F416B052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030" y="1206170"/>
            <a:ext cx="6138242" cy="4311062"/>
          </a:xfrm>
          <a:prstGeom prst="rect">
            <a:avLst/>
          </a:prstGeom>
        </p:spPr>
      </p:pic>
    </p:spTree>
    <p:extLst>
      <p:ext uri="{BB962C8B-B14F-4D97-AF65-F5344CB8AC3E}">
        <p14:creationId xmlns:p14="http://schemas.microsoft.com/office/powerpoint/2010/main" val="34652762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770246-967C-447F-A083-FF968B7A6A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44"/>
            <a:ext cx="9144000" cy="6847311"/>
          </a:xfrm>
          <a:prstGeom prst="rect">
            <a:avLst/>
          </a:prstGeom>
        </p:spPr>
      </p:pic>
    </p:spTree>
    <p:extLst>
      <p:ext uri="{BB962C8B-B14F-4D97-AF65-F5344CB8AC3E}">
        <p14:creationId xmlns:p14="http://schemas.microsoft.com/office/powerpoint/2010/main" val="158400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355976" y="2389603"/>
            <a:ext cx="2569936" cy="2078794"/>
          </a:xfrm>
          <a:prstGeom prst="rect">
            <a:avLst/>
          </a:prstGeom>
          <a:gradFill flip="none" rotWithShape="1">
            <a:gsLst>
              <a:gs pos="0">
                <a:schemeClr val="accent1">
                  <a:tint val="66000"/>
                  <a:satMod val="160000"/>
                </a:schemeClr>
              </a:gs>
              <a:gs pos="0">
                <a:schemeClr val="accent1">
                  <a:tint val="44500"/>
                  <a:satMod val="160000"/>
                </a:schemeClr>
              </a:gs>
              <a:gs pos="100000">
                <a:schemeClr val="accent1">
                  <a:tint val="23500"/>
                  <a:satMod val="160000"/>
                  <a:lumMod val="100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noFill/>
            </a:endParaRPr>
          </a:p>
        </p:txBody>
      </p:sp>
      <p:pic>
        <p:nvPicPr>
          <p:cNvPr id="8" name="Picture 7">
            <a:extLst>
              <a:ext uri="{FF2B5EF4-FFF2-40B4-BE49-F238E27FC236}">
                <a16:creationId xmlns:a16="http://schemas.microsoft.com/office/drawing/2014/main" id="{35B97D1C-8B81-4FF0-8DCD-C4DE7EF40D3F}"/>
              </a:ext>
            </a:extLst>
          </p:cNvPr>
          <p:cNvPicPr>
            <a:picLocks noChangeAspect="1"/>
          </p:cNvPicPr>
          <p:nvPr/>
        </p:nvPicPr>
        <p:blipFill rotWithShape="1">
          <a:blip r:embed="rId2">
            <a:extLst>
              <a:ext uri="{28A0092B-C50C-407E-A947-70E740481C1C}">
                <a14:useLocalDpi xmlns:a14="http://schemas.microsoft.com/office/drawing/2010/main" val="0"/>
              </a:ext>
            </a:extLst>
          </a:blip>
          <a:srcRect l="7626" r="17886"/>
          <a:stretch/>
        </p:blipFill>
        <p:spPr>
          <a:xfrm>
            <a:off x="1007609" y="46399"/>
            <a:ext cx="8133344" cy="6118905"/>
          </a:xfrm>
          <a:prstGeom prst="rect">
            <a:avLst/>
          </a:prstGeom>
        </p:spPr>
      </p:pic>
      <p:pic>
        <p:nvPicPr>
          <p:cNvPr id="3" name="Picture 2">
            <a:extLst>
              <a:ext uri="{FF2B5EF4-FFF2-40B4-BE49-F238E27FC236}">
                <a16:creationId xmlns:a16="http://schemas.microsoft.com/office/drawing/2014/main" id="{2DB25BB9-6BF0-40A3-B824-69D3BE8332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 y="0"/>
            <a:ext cx="9140952"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6435" y="5041150"/>
            <a:ext cx="874877" cy="1224136"/>
          </a:xfrm>
          <a:prstGeom prst="rect">
            <a:avLst/>
          </a:prstGeom>
        </p:spPr>
      </p:pic>
      <p:pic>
        <p:nvPicPr>
          <p:cNvPr id="31" name="Picture 30">
            <a:extLst>
              <a:ext uri="{FF2B5EF4-FFF2-40B4-BE49-F238E27FC236}">
                <a16:creationId xmlns:a16="http://schemas.microsoft.com/office/drawing/2014/main" id="{062CAAC8-2F41-41CE-A1FC-9878DF6A4B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5771" y="5013176"/>
            <a:ext cx="1010620" cy="1238255"/>
          </a:xfrm>
          <a:prstGeom prst="rect">
            <a:avLst/>
          </a:prstGeom>
        </p:spPr>
      </p:pic>
      <p:pic>
        <p:nvPicPr>
          <p:cNvPr id="27" name="Picture 26">
            <a:extLst>
              <a:ext uri="{FF2B5EF4-FFF2-40B4-BE49-F238E27FC236}">
                <a16:creationId xmlns:a16="http://schemas.microsoft.com/office/drawing/2014/main" id="{08822121-53A3-4BF8-B715-F9549876C2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592" y="5094780"/>
            <a:ext cx="4743467" cy="494460"/>
          </a:xfrm>
          <a:prstGeom prst="rect">
            <a:avLst/>
          </a:prstGeom>
        </p:spPr>
      </p:pic>
      <p:sp>
        <p:nvSpPr>
          <p:cNvPr id="6" name="TextBox 5">
            <a:extLst>
              <a:ext uri="{FF2B5EF4-FFF2-40B4-BE49-F238E27FC236}">
                <a16:creationId xmlns:a16="http://schemas.microsoft.com/office/drawing/2014/main" id="{CFF7251C-459C-B8CD-7F5A-4BC43B4AAF8A}"/>
              </a:ext>
            </a:extLst>
          </p:cNvPr>
          <p:cNvSpPr txBox="1"/>
          <p:nvPr/>
        </p:nvSpPr>
        <p:spPr>
          <a:xfrm>
            <a:off x="803414" y="5714092"/>
            <a:ext cx="4915127" cy="954107"/>
          </a:xfrm>
          <a:prstGeom prst="rect">
            <a:avLst/>
          </a:prstGeom>
          <a:noFill/>
        </p:spPr>
        <p:txBody>
          <a:bodyPr wrap="none" rtlCol="0">
            <a:spAutoFit/>
          </a:bodyPr>
          <a:lstStyle/>
          <a:p>
            <a:pPr algn="ctr"/>
            <a:r>
              <a:rPr lang="en-US" sz="2800" b="1" dirty="0">
                <a:latin typeface="Arial" pitchFamily="34" charset="0"/>
                <a:cs typeface="Arial" pitchFamily="34" charset="0"/>
              </a:rPr>
              <a:t>IBRAH DAN PENGAJARAN </a:t>
            </a:r>
          </a:p>
          <a:p>
            <a:pPr algn="ctr"/>
            <a:r>
              <a:rPr lang="en-US" sz="2800" b="1" dirty="0">
                <a:latin typeface="Arial" pitchFamily="34" charset="0"/>
                <a:cs typeface="Arial" pitchFamily="34" charset="0"/>
              </a:rPr>
              <a:t>UMAT PALESTIN</a:t>
            </a:r>
            <a:endParaRPr lang="en-MY" sz="2800" b="1" dirty="0">
              <a:latin typeface="Arial" pitchFamily="34" charset="0"/>
              <a:cs typeface="Arial" pitchFamily="34" charset="0"/>
            </a:endParaRPr>
          </a:p>
        </p:txBody>
      </p:sp>
    </p:spTree>
    <p:extLst>
      <p:ext uri="{BB962C8B-B14F-4D97-AF65-F5344CB8AC3E}">
        <p14:creationId xmlns:p14="http://schemas.microsoft.com/office/powerpoint/2010/main" val="1416831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80"/>
            <a:ext cx="9289032" cy="6912279"/>
            <a:chOff x="-36512" y="-54279"/>
            <a:chExt cx="9289032" cy="6813290"/>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 y="725701"/>
              <a:ext cx="9235330"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45151" y="107955"/>
            <a:ext cx="8136904" cy="830997"/>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UMAT ISLAM PALESTIN DITIMPA UJIAN YANG AMAT BERAT APABILA;</a:t>
            </a:r>
          </a:p>
        </p:txBody>
      </p:sp>
      <p:pic>
        <p:nvPicPr>
          <p:cNvPr id="3" name="Picture 2">
            <a:extLst>
              <a:ext uri="{FF2B5EF4-FFF2-40B4-BE49-F238E27FC236}">
                <a16:creationId xmlns:a16="http://schemas.microsoft.com/office/drawing/2014/main" id="{B33BE895-5658-468E-8840-263B73F1B2C7}"/>
              </a:ext>
            </a:extLst>
          </p:cNvPr>
          <p:cNvPicPr>
            <a:picLocks noChangeAspect="1"/>
          </p:cNvPicPr>
          <p:nvPr/>
        </p:nvPicPr>
        <p:blipFill rotWithShape="1">
          <a:blip r:embed="rId4">
            <a:extLst>
              <a:ext uri="{28A0092B-C50C-407E-A947-70E740481C1C}">
                <a14:useLocalDpi xmlns:a14="http://schemas.microsoft.com/office/drawing/2010/main" val="0"/>
              </a:ext>
            </a:extLst>
          </a:blip>
          <a:srcRect t="3016" b="4260"/>
          <a:stretch/>
        </p:blipFill>
        <p:spPr>
          <a:xfrm>
            <a:off x="611560" y="1322094"/>
            <a:ext cx="7209433" cy="4987226"/>
          </a:xfrm>
          <a:prstGeom prst="rect">
            <a:avLst/>
          </a:prstGeom>
          <a:effectLst>
            <a:outerShdw blurRad="50800" dist="50800" dir="5400000" algn="ctr" rotWithShape="0">
              <a:schemeClr val="bg1">
                <a:lumMod val="50000"/>
              </a:schemeClr>
            </a:outerShdw>
          </a:effectLst>
        </p:spPr>
      </p:pic>
      <p:sp>
        <p:nvSpPr>
          <p:cNvPr id="11" name="TextBox 10">
            <a:extLst>
              <a:ext uri="{FF2B5EF4-FFF2-40B4-BE49-F238E27FC236}">
                <a16:creationId xmlns:a16="http://schemas.microsoft.com/office/drawing/2014/main" id="{57376ACE-1479-4706-B719-5883B180A908}"/>
              </a:ext>
            </a:extLst>
          </p:cNvPr>
          <p:cNvSpPr txBox="1"/>
          <p:nvPr/>
        </p:nvSpPr>
        <p:spPr>
          <a:xfrm>
            <a:off x="1907704" y="1558103"/>
            <a:ext cx="4333238" cy="830997"/>
          </a:xfrm>
          <a:prstGeom prst="rect">
            <a:avLst/>
          </a:prstGeom>
          <a:noFill/>
        </p:spPr>
        <p:txBody>
          <a:bodyPr wrap="none" rtlCol="0">
            <a:spAutoFit/>
          </a:bodyPr>
          <a:lstStyle/>
          <a:p>
            <a:r>
              <a:rPr lang="en-US" sz="2400" b="1" dirty="0" err="1">
                <a:solidFill>
                  <a:schemeClr val="bg1"/>
                </a:solidFill>
                <a:latin typeface="Arial" pitchFamily="34" charset="0"/>
                <a:cs typeface="Arial" pitchFamily="34" charset="0"/>
              </a:rPr>
              <a:t>Begitu</a:t>
            </a:r>
            <a:r>
              <a:rPr lang="en-US" sz="2400" b="1" dirty="0">
                <a:solidFill>
                  <a:schemeClr val="bg1"/>
                </a:solidFill>
                <a:latin typeface="Arial" pitchFamily="34" charset="0"/>
                <a:cs typeface="Arial" pitchFamily="34" charset="0"/>
              </a:rPr>
              <a:t> lama </a:t>
            </a:r>
            <a:r>
              <a:rPr lang="en-US" sz="2400" b="1" dirty="0" err="1">
                <a:solidFill>
                  <a:schemeClr val="bg1"/>
                </a:solidFill>
                <a:latin typeface="Arial" pitchFamily="34" charset="0"/>
                <a:cs typeface="Arial" pitchFamily="34" charset="0"/>
              </a:rPr>
              <a:t>hidup</a:t>
            </a:r>
            <a:r>
              <a:rPr lang="en-US" sz="2400" b="1" dirty="0">
                <a:solidFill>
                  <a:schemeClr val="bg1"/>
                </a:solidFill>
                <a:latin typeface="Arial" pitchFamily="34" charset="0"/>
                <a:cs typeface="Arial" pitchFamily="34" charset="0"/>
              </a:rPr>
              <a:t> di </a:t>
            </a:r>
            <a:r>
              <a:rPr lang="en-US" sz="2400" b="1" dirty="0" err="1">
                <a:solidFill>
                  <a:schemeClr val="bg1"/>
                </a:solidFill>
                <a:latin typeface="Arial" pitchFamily="34" charset="0"/>
                <a:cs typeface="Arial" pitchFamily="34" charset="0"/>
              </a:rPr>
              <a:t>bawah</a:t>
            </a:r>
            <a:r>
              <a:rPr lang="en-US" sz="2400" b="1" dirty="0">
                <a:solidFill>
                  <a:schemeClr val="bg1"/>
                </a:solidFill>
                <a:latin typeface="Arial" pitchFamily="34" charset="0"/>
                <a:cs typeface="Arial" pitchFamily="34" charset="0"/>
              </a:rPr>
              <a:t> </a:t>
            </a:r>
          </a:p>
          <a:p>
            <a:r>
              <a:rPr lang="en-US" sz="2400" b="1" dirty="0" err="1">
                <a:solidFill>
                  <a:schemeClr val="bg1"/>
                </a:solidFill>
                <a:latin typeface="Arial" pitchFamily="34" charset="0"/>
                <a:cs typeface="Arial" pitchFamily="34" charset="0"/>
              </a:rPr>
              <a:t>pendudukan</a:t>
            </a:r>
            <a:r>
              <a:rPr lang="en-US" sz="2400" b="1" dirty="0">
                <a:solidFill>
                  <a:schemeClr val="bg1"/>
                </a:solidFill>
                <a:latin typeface="Arial" pitchFamily="34" charset="0"/>
                <a:cs typeface="Arial" pitchFamily="34" charset="0"/>
              </a:rPr>
              <a:t> Israel </a:t>
            </a:r>
          </a:p>
        </p:txBody>
      </p:sp>
      <p:sp>
        <p:nvSpPr>
          <p:cNvPr id="10" name="TextBox 9">
            <a:extLst>
              <a:ext uri="{FF2B5EF4-FFF2-40B4-BE49-F238E27FC236}">
                <a16:creationId xmlns:a16="http://schemas.microsoft.com/office/drawing/2014/main" id="{C8281851-E288-4D19-873A-AA9086C6321B}"/>
              </a:ext>
            </a:extLst>
          </p:cNvPr>
          <p:cNvSpPr txBox="1"/>
          <p:nvPr/>
        </p:nvSpPr>
        <p:spPr>
          <a:xfrm>
            <a:off x="1763688" y="2740897"/>
            <a:ext cx="4865434" cy="830997"/>
          </a:xfrm>
          <a:prstGeom prst="rect">
            <a:avLst/>
          </a:prstGeom>
          <a:noFill/>
        </p:spPr>
        <p:txBody>
          <a:bodyPr wrap="none" rtlCol="0">
            <a:spAutoFit/>
          </a:bodyPr>
          <a:lstStyle/>
          <a:p>
            <a:r>
              <a:rPr lang="en-US" sz="2400" b="1" dirty="0" err="1">
                <a:solidFill>
                  <a:schemeClr val="bg1"/>
                </a:solidFill>
                <a:latin typeface="Arial" pitchFamily="34" charset="0"/>
                <a:cs typeface="Arial" pitchFamily="34" charset="0"/>
              </a:rPr>
              <a:t>Ditindas</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dizalimi</a:t>
            </a:r>
            <a:r>
              <a:rPr lang="en-US" sz="2400" b="1" dirty="0">
                <a:solidFill>
                  <a:schemeClr val="bg1"/>
                </a:solidFill>
                <a:latin typeface="Arial" pitchFamily="34" charset="0"/>
                <a:cs typeface="Arial" pitchFamily="34" charset="0"/>
              </a:rPr>
              <a:t> dan </a:t>
            </a:r>
            <a:r>
              <a:rPr lang="en-US" sz="2400" b="1" dirty="0" err="1">
                <a:solidFill>
                  <a:schemeClr val="bg1"/>
                </a:solidFill>
                <a:latin typeface="Arial" pitchFamily="34" charset="0"/>
                <a:cs typeface="Arial" pitchFamily="34" charset="0"/>
              </a:rPr>
              <a:t>dirampas</a:t>
            </a:r>
            <a:r>
              <a:rPr lang="en-US" sz="2400" b="1" dirty="0">
                <a:solidFill>
                  <a:schemeClr val="bg1"/>
                </a:solidFill>
                <a:latin typeface="Arial" pitchFamily="34" charset="0"/>
                <a:cs typeface="Arial" pitchFamily="34" charset="0"/>
              </a:rPr>
              <a:t> </a:t>
            </a:r>
          </a:p>
          <a:p>
            <a:r>
              <a:rPr lang="en-US" sz="2400" b="1" dirty="0" err="1">
                <a:solidFill>
                  <a:schemeClr val="bg1"/>
                </a:solidFill>
                <a:latin typeface="Arial" pitchFamily="34" charset="0"/>
                <a:cs typeface="Arial" pitchFamily="34" charset="0"/>
              </a:rPr>
              <a:t>hak</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kebebasan</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mereka</a:t>
            </a:r>
            <a:endParaRPr lang="en-US" sz="2400" b="1" dirty="0">
              <a:solidFill>
                <a:schemeClr val="bg1"/>
              </a:solidFill>
              <a:latin typeface="Arial" pitchFamily="34" charset="0"/>
              <a:cs typeface="Arial" pitchFamily="34" charset="0"/>
            </a:endParaRPr>
          </a:p>
        </p:txBody>
      </p:sp>
      <p:sp>
        <p:nvSpPr>
          <p:cNvPr id="12" name="TextBox 11">
            <a:extLst>
              <a:ext uri="{FF2B5EF4-FFF2-40B4-BE49-F238E27FC236}">
                <a16:creationId xmlns:a16="http://schemas.microsoft.com/office/drawing/2014/main" id="{97A85341-CF48-46A4-8722-099420EA1ACB}"/>
              </a:ext>
            </a:extLst>
          </p:cNvPr>
          <p:cNvSpPr txBox="1"/>
          <p:nvPr/>
        </p:nvSpPr>
        <p:spPr>
          <a:xfrm>
            <a:off x="1763688" y="4038163"/>
            <a:ext cx="3677610" cy="830997"/>
          </a:xfrm>
          <a:prstGeom prst="rect">
            <a:avLst/>
          </a:prstGeom>
          <a:noFill/>
        </p:spPr>
        <p:txBody>
          <a:bodyPr wrap="none" rtlCol="0">
            <a:spAutoFit/>
          </a:bodyPr>
          <a:lstStyle/>
          <a:p>
            <a:r>
              <a:rPr lang="en-US" sz="2400" b="1" dirty="0" err="1">
                <a:latin typeface="Arial" pitchFamily="34" charset="0"/>
                <a:cs typeface="Arial" pitchFamily="34" charset="0"/>
              </a:rPr>
              <a:t>Harta</a:t>
            </a:r>
            <a:r>
              <a:rPr lang="en-US" sz="2400" b="1" dirty="0">
                <a:latin typeface="Arial" pitchFamily="34" charset="0"/>
                <a:cs typeface="Arial" pitchFamily="34" charset="0"/>
              </a:rPr>
              <a:t> </a:t>
            </a:r>
            <a:r>
              <a:rPr lang="en-US" sz="2400" b="1" dirty="0" err="1">
                <a:latin typeface="Arial" pitchFamily="34" charset="0"/>
                <a:cs typeface="Arial" pitchFamily="34" charset="0"/>
              </a:rPr>
              <a:t>mereka</a:t>
            </a:r>
            <a:r>
              <a:rPr lang="en-US" sz="2400" b="1" dirty="0">
                <a:latin typeface="Arial" pitchFamily="34" charset="0"/>
                <a:cs typeface="Arial" pitchFamily="34" charset="0"/>
              </a:rPr>
              <a:t> </a:t>
            </a:r>
            <a:r>
              <a:rPr lang="en-US" sz="2400" b="1" dirty="0" err="1">
                <a:latin typeface="Arial" pitchFamily="34" charset="0"/>
                <a:cs typeface="Arial" pitchFamily="34" charset="0"/>
              </a:rPr>
              <a:t>dirampas</a:t>
            </a:r>
            <a:r>
              <a:rPr lang="en-US" sz="2400" b="1" dirty="0">
                <a:latin typeface="Arial" pitchFamily="34" charset="0"/>
                <a:cs typeface="Arial" pitchFamily="34" charset="0"/>
              </a:rPr>
              <a:t> </a:t>
            </a:r>
          </a:p>
          <a:p>
            <a:r>
              <a:rPr lang="en-US" sz="2400" b="1" dirty="0">
                <a:latin typeface="Arial" pitchFamily="34" charset="0"/>
                <a:cs typeface="Arial" pitchFamily="34" charset="0"/>
              </a:rPr>
              <a:t>dan </a:t>
            </a:r>
            <a:r>
              <a:rPr lang="en-US" sz="2400" b="1" dirty="0" err="1">
                <a:latin typeface="Arial" pitchFamily="34" charset="0"/>
                <a:cs typeface="Arial" pitchFamily="34" charset="0"/>
              </a:rPr>
              <a:t>dimusnahkan</a:t>
            </a:r>
            <a:endParaRPr lang="en-US" sz="2400" b="1" dirty="0">
              <a:latin typeface="Arial" pitchFamily="34" charset="0"/>
              <a:cs typeface="Arial" pitchFamily="34" charset="0"/>
            </a:endParaRPr>
          </a:p>
        </p:txBody>
      </p:sp>
      <p:sp>
        <p:nvSpPr>
          <p:cNvPr id="13" name="TextBox 12">
            <a:extLst>
              <a:ext uri="{FF2B5EF4-FFF2-40B4-BE49-F238E27FC236}">
                <a16:creationId xmlns:a16="http://schemas.microsoft.com/office/drawing/2014/main" id="{65BC1D55-2E5E-437E-91BC-74C945258CEF}"/>
              </a:ext>
            </a:extLst>
          </p:cNvPr>
          <p:cNvSpPr txBox="1"/>
          <p:nvPr/>
        </p:nvSpPr>
        <p:spPr>
          <a:xfrm>
            <a:off x="1763688" y="5244973"/>
            <a:ext cx="4658263" cy="830997"/>
          </a:xfrm>
          <a:prstGeom prst="rect">
            <a:avLst/>
          </a:prstGeom>
          <a:noFill/>
        </p:spPr>
        <p:txBody>
          <a:bodyPr wrap="none" rtlCol="0">
            <a:spAutoFit/>
          </a:bodyPr>
          <a:lstStyle/>
          <a:p>
            <a:r>
              <a:rPr lang="en-US" sz="2400" b="1" dirty="0">
                <a:solidFill>
                  <a:schemeClr val="bg1"/>
                </a:solidFill>
                <a:latin typeface="Arial" pitchFamily="34" charset="0"/>
                <a:cs typeface="Arial" pitchFamily="34" charset="0"/>
              </a:rPr>
              <a:t>Tanah-</a:t>
            </a:r>
            <a:r>
              <a:rPr lang="en-US" sz="2400" b="1" dirty="0" err="1">
                <a:solidFill>
                  <a:schemeClr val="bg1"/>
                </a:solidFill>
                <a:latin typeface="Arial" pitchFamily="34" charset="0"/>
                <a:cs typeface="Arial" pitchFamily="34" charset="0"/>
              </a:rPr>
              <a:t>tanah</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mereka</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dijadikan</a:t>
            </a:r>
            <a:r>
              <a:rPr lang="en-US" sz="2400" b="1" dirty="0">
                <a:solidFill>
                  <a:schemeClr val="bg1"/>
                </a:solidFill>
                <a:latin typeface="Arial" pitchFamily="34" charset="0"/>
                <a:cs typeface="Arial" pitchFamily="34" charset="0"/>
              </a:rPr>
              <a:t> </a:t>
            </a:r>
          </a:p>
          <a:p>
            <a:r>
              <a:rPr lang="en-US" sz="2400" b="1" dirty="0" err="1">
                <a:solidFill>
                  <a:schemeClr val="bg1"/>
                </a:solidFill>
                <a:latin typeface="Arial" pitchFamily="34" charset="0"/>
                <a:cs typeface="Arial" pitchFamily="34" charset="0"/>
              </a:rPr>
              <a:t>penempatan</a:t>
            </a:r>
            <a:r>
              <a:rPr lang="en-US" sz="2400" b="1" dirty="0">
                <a:solidFill>
                  <a:schemeClr val="bg1"/>
                </a:solidFill>
                <a:latin typeface="Arial" pitchFamily="34" charset="0"/>
                <a:cs typeface="Arial" pitchFamily="34" charset="0"/>
              </a:rPr>
              <a:t> haram </a:t>
            </a:r>
            <a:r>
              <a:rPr lang="en-US" sz="2400" b="1" dirty="0" err="1">
                <a:solidFill>
                  <a:schemeClr val="bg1"/>
                </a:solidFill>
                <a:latin typeface="Arial" pitchFamily="34" charset="0"/>
                <a:cs typeface="Arial" pitchFamily="34" charset="0"/>
              </a:rPr>
              <a:t>israel</a:t>
            </a:r>
            <a:endParaRPr lang="en-US" sz="2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382149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6FEE6A-1B6E-4E43-BA7A-EA009E89E5BE}"/>
              </a:ext>
            </a:extLst>
          </p:cNvPr>
          <p:cNvGrpSpPr/>
          <p:nvPr/>
        </p:nvGrpSpPr>
        <p:grpSpPr>
          <a:xfrm>
            <a:off x="-36512" y="-54280"/>
            <a:ext cx="9289032" cy="6912279"/>
            <a:chOff x="-36512" y="-54279"/>
            <a:chExt cx="9289032" cy="6813290"/>
          </a:xfrm>
        </p:grpSpPr>
        <p:pic>
          <p:nvPicPr>
            <p:cNvPr id="9" name="Picture 8">
              <a:extLst>
                <a:ext uri="{FF2B5EF4-FFF2-40B4-BE49-F238E27FC236}">
                  <a16:creationId xmlns:a16="http://schemas.microsoft.com/office/drawing/2014/main" id="{6E758A9D-BB59-44AF-A75E-784661D1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4279"/>
              <a:ext cx="9289032" cy="1196752"/>
            </a:xfrm>
            <a:prstGeom prst="rect">
              <a:avLst/>
            </a:prstGeom>
            <a:effectLst>
              <a:outerShdw blurRad="50800" dist="50800" dir="5400000" algn="ctr" rotWithShape="0">
                <a:schemeClr val="tx1">
                  <a:lumMod val="95000"/>
                  <a:lumOff val="5000"/>
                </a:schemeClr>
              </a:outerShdw>
            </a:effectLst>
          </p:spPr>
        </p:pic>
        <p:pic>
          <p:nvPicPr>
            <p:cNvPr id="14" name="Picture 13">
              <a:extLst>
                <a:ext uri="{FF2B5EF4-FFF2-40B4-BE49-F238E27FC236}">
                  <a16:creationId xmlns:a16="http://schemas.microsoft.com/office/drawing/2014/main" id="{5AAC60B9-D9A8-4702-8A9D-9C1161AA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 y="725701"/>
              <a:ext cx="9235330" cy="6033310"/>
            </a:xfrm>
            <a:prstGeom prst="rect">
              <a:avLst/>
            </a:prstGeom>
            <a:effectLst>
              <a:outerShdw blurRad="50800" dist="50800" dir="5400000" algn="ctr" rotWithShape="0">
                <a:schemeClr val="tx1">
                  <a:lumMod val="95000"/>
                  <a:lumOff val="5000"/>
                </a:schemeClr>
              </a:outerShdw>
            </a:effectLst>
          </p:spPr>
        </p:pic>
      </p:grpSp>
      <p:sp>
        <p:nvSpPr>
          <p:cNvPr id="15" name="TextBox 14">
            <a:extLst>
              <a:ext uri="{FF2B5EF4-FFF2-40B4-BE49-F238E27FC236}">
                <a16:creationId xmlns:a16="http://schemas.microsoft.com/office/drawing/2014/main" id="{8A552CE6-7879-4CD3-9C86-1BA70E21A5B5}"/>
              </a:ext>
            </a:extLst>
          </p:cNvPr>
          <p:cNvSpPr txBox="1"/>
          <p:nvPr/>
        </p:nvSpPr>
        <p:spPr>
          <a:xfrm>
            <a:off x="845151" y="107955"/>
            <a:ext cx="8136904" cy="830997"/>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IBRAH DAN PENGAJARAN DARIPADA KONFLIK YANG BERLAKU DI PALESTIN ADALAH;</a:t>
            </a:r>
          </a:p>
        </p:txBody>
      </p:sp>
      <p:sp>
        <p:nvSpPr>
          <p:cNvPr id="11" name="TextBox 10">
            <a:extLst>
              <a:ext uri="{FF2B5EF4-FFF2-40B4-BE49-F238E27FC236}">
                <a16:creationId xmlns:a16="http://schemas.microsoft.com/office/drawing/2014/main" id="{57376ACE-1479-4706-B719-5883B180A908}"/>
              </a:ext>
            </a:extLst>
          </p:cNvPr>
          <p:cNvSpPr txBox="1"/>
          <p:nvPr/>
        </p:nvSpPr>
        <p:spPr>
          <a:xfrm>
            <a:off x="2215393" y="3113345"/>
            <a:ext cx="6192688" cy="830997"/>
          </a:xfrm>
          <a:prstGeom prst="rect">
            <a:avLst/>
          </a:prstGeom>
          <a:noFill/>
        </p:spPr>
        <p:txBody>
          <a:bodyPr wrap="square" rtlCol="0">
            <a:spAutoFit/>
          </a:bodyPr>
          <a:lstStyle/>
          <a:p>
            <a:r>
              <a:rPr lang="en-US" sz="2400" b="1" dirty="0" err="1">
                <a:latin typeface="Arial" pitchFamily="34" charset="0"/>
                <a:cs typeface="Arial" pitchFamily="34" charset="0"/>
              </a:rPr>
              <a:t>Berpecah</a:t>
            </a:r>
            <a:r>
              <a:rPr lang="en-US" sz="2400" b="1" dirty="0">
                <a:latin typeface="Arial" pitchFamily="34" charset="0"/>
                <a:cs typeface="Arial" pitchFamily="34" charset="0"/>
              </a:rPr>
              <a:t>, </a:t>
            </a:r>
            <a:r>
              <a:rPr lang="en-US" sz="2400" b="1" dirty="0" err="1">
                <a:latin typeface="Arial" pitchFamily="34" charset="0"/>
                <a:cs typeface="Arial" pitchFamily="34" charset="0"/>
              </a:rPr>
              <a:t>bersengketa</a:t>
            </a:r>
            <a:r>
              <a:rPr lang="en-US" sz="2400" b="1" dirty="0">
                <a:latin typeface="Arial" pitchFamily="34" charset="0"/>
                <a:cs typeface="Arial" pitchFamily="34" charset="0"/>
              </a:rPr>
              <a:t> dan </a:t>
            </a:r>
            <a:r>
              <a:rPr lang="en-US" sz="2400" b="1" dirty="0" err="1">
                <a:latin typeface="Arial" pitchFamily="34" charset="0"/>
                <a:cs typeface="Arial" pitchFamily="34" charset="0"/>
              </a:rPr>
              <a:t>perseteruan</a:t>
            </a:r>
            <a:r>
              <a:rPr lang="en-US" sz="2400" b="1" dirty="0">
                <a:latin typeface="Arial" pitchFamily="34" charset="0"/>
                <a:cs typeface="Arial" pitchFamily="34" charset="0"/>
              </a:rPr>
              <a:t> </a:t>
            </a:r>
            <a:r>
              <a:rPr lang="en-US" sz="2400" b="1" dirty="0" err="1">
                <a:latin typeface="Arial" pitchFamily="34" charset="0"/>
                <a:cs typeface="Arial" pitchFamily="34" charset="0"/>
              </a:rPr>
              <a:t>menghilangkan</a:t>
            </a:r>
            <a:r>
              <a:rPr lang="en-US" sz="2400" b="1" dirty="0">
                <a:latin typeface="Arial" pitchFamily="34" charset="0"/>
                <a:cs typeface="Arial" pitchFamily="34" charset="0"/>
              </a:rPr>
              <a:t> </a:t>
            </a:r>
            <a:r>
              <a:rPr lang="en-US" sz="2400" b="1" dirty="0" err="1">
                <a:latin typeface="Arial" pitchFamily="34" charset="0"/>
                <a:cs typeface="Arial" pitchFamily="34" charset="0"/>
              </a:rPr>
              <a:t>jati</a:t>
            </a:r>
            <a:r>
              <a:rPr lang="en-US" sz="2400" b="1" dirty="0">
                <a:latin typeface="Arial" pitchFamily="34" charset="0"/>
                <a:cs typeface="Arial" pitchFamily="34" charset="0"/>
              </a:rPr>
              <a:t> </a:t>
            </a:r>
            <a:r>
              <a:rPr lang="en-US" sz="2400" b="1" dirty="0" err="1">
                <a:latin typeface="Arial" pitchFamily="34" charset="0"/>
                <a:cs typeface="Arial" pitchFamily="34" charset="0"/>
              </a:rPr>
              <a:t>diri</a:t>
            </a:r>
            <a:r>
              <a:rPr lang="en-US" sz="2400" b="1" dirty="0">
                <a:latin typeface="Arial" pitchFamily="34" charset="0"/>
                <a:cs typeface="Arial" pitchFamily="34" charset="0"/>
              </a:rPr>
              <a:t> </a:t>
            </a:r>
            <a:r>
              <a:rPr lang="en-US" sz="2400" b="1" dirty="0" err="1">
                <a:latin typeface="Arial" pitchFamily="34" charset="0"/>
                <a:cs typeface="Arial" pitchFamily="34" charset="0"/>
              </a:rPr>
              <a:t>muslim</a:t>
            </a:r>
            <a:endParaRPr lang="en-US" sz="2400" b="1" dirty="0">
              <a:latin typeface="Arial" pitchFamily="34" charset="0"/>
              <a:cs typeface="Arial" pitchFamily="34" charset="0"/>
            </a:endParaRPr>
          </a:p>
        </p:txBody>
      </p:sp>
      <p:pic>
        <p:nvPicPr>
          <p:cNvPr id="5" name="Picture 4">
            <a:extLst>
              <a:ext uri="{FF2B5EF4-FFF2-40B4-BE49-F238E27FC236}">
                <a16:creationId xmlns:a16="http://schemas.microsoft.com/office/drawing/2014/main" id="{F131C80B-1D1D-4D13-A774-35C5E3B9AF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235"/>
          <a:stretch/>
        </p:blipFill>
        <p:spPr>
          <a:xfrm>
            <a:off x="18546" y="1159859"/>
            <a:ext cx="1653210" cy="2039781"/>
          </a:xfrm>
          <a:prstGeom prst="rect">
            <a:avLst/>
          </a:prstGeom>
          <a:effectLst>
            <a:outerShdw blurRad="50800" dist="50800" dir="5400000" algn="ctr" rotWithShape="0">
              <a:schemeClr val="bg1">
                <a:lumMod val="50000"/>
              </a:schemeClr>
            </a:outerShdw>
          </a:effectLst>
        </p:spPr>
      </p:pic>
      <p:sp>
        <p:nvSpPr>
          <p:cNvPr id="12" name="TextBox 11">
            <a:extLst>
              <a:ext uri="{FF2B5EF4-FFF2-40B4-BE49-F238E27FC236}">
                <a16:creationId xmlns:a16="http://schemas.microsoft.com/office/drawing/2014/main" id="{26D6781D-685B-4420-8C0F-E9F3A530D2D0}"/>
              </a:ext>
            </a:extLst>
          </p:cNvPr>
          <p:cNvSpPr txBox="1"/>
          <p:nvPr/>
        </p:nvSpPr>
        <p:spPr>
          <a:xfrm>
            <a:off x="1708384" y="1722625"/>
            <a:ext cx="6340454" cy="830997"/>
          </a:xfrm>
          <a:prstGeom prst="rect">
            <a:avLst/>
          </a:prstGeom>
          <a:noFill/>
        </p:spPr>
        <p:txBody>
          <a:bodyPr wrap="none" rtlCol="0">
            <a:spAutoFit/>
          </a:bodyPr>
          <a:lstStyle/>
          <a:p>
            <a:r>
              <a:rPr lang="en-US" sz="2400" b="1" dirty="0">
                <a:latin typeface="Arial" pitchFamily="34" charset="0"/>
                <a:cs typeface="Arial" pitchFamily="34" charset="0"/>
              </a:rPr>
              <a:t>UMAT ISLAM PERLU BERSATU PADU, </a:t>
            </a:r>
          </a:p>
          <a:p>
            <a:r>
              <a:rPr lang="en-US" sz="2400" b="1" dirty="0">
                <a:latin typeface="Arial" pitchFamily="34" charset="0"/>
                <a:cs typeface="Arial" pitchFamily="34" charset="0"/>
              </a:rPr>
              <a:t>BERMUAFAKAT DAN BANTU MEMBANTU</a:t>
            </a:r>
          </a:p>
        </p:txBody>
      </p:sp>
      <p:pic>
        <p:nvPicPr>
          <p:cNvPr id="7" name="Picture 6">
            <a:extLst>
              <a:ext uri="{FF2B5EF4-FFF2-40B4-BE49-F238E27FC236}">
                <a16:creationId xmlns:a16="http://schemas.microsoft.com/office/drawing/2014/main" id="{714BBD51-5B53-49F1-A4C9-B8A55F1B0A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4758"/>
          <a:stretch/>
        </p:blipFill>
        <p:spPr>
          <a:xfrm>
            <a:off x="1251598" y="3113346"/>
            <a:ext cx="928023" cy="830997"/>
          </a:xfrm>
          <a:prstGeom prst="rect">
            <a:avLst/>
          </a:prstGeom>
        </p:spPr>
      </p:pic>
      <p:pic>
        <p:nvPicPr>
          <p:cNvPr id="17" name="Picture 16">
            <a:extLst>
              <a:ext uri="{FF2B5EF4-FFF2-40B4-BE49-F238E27FC236}">
                <a16:creationId xmlns:a16="http://schemas.microsoft.com/office/drawing/2014/main" id="{42CDC0D7-6410-4747-9A33-63D6A029517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0338" b="34420"/>
          <a:stretch/>
        </p:blipFill>
        <p:spPr>
          <a:xfrm>
            <a:off x="1251598" y="4090620"/>
            <a:ext cx="928023" cy="830997"/>
          </a:xfrm>
          <a:prstGeom prst="rect">
            <a:avLst/>
          </a:prstGeom>
        </p:spPr>
      </p:pic>
      <p:pic>
        <p:nvPicPr>
          <p:cNvPr id="18" name="Picture 17">
            <a:extLst>
              <a:ext uri="{FF2B5EF4-FFF2-40B4-BE49-F238E27FC236}">
                <a16:creationId xmlns:a16="http://schemas.microsoft.com/office/drawing/2014/main" id="{6A06A7F6-1D83-4151-8944-9A33DC066D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5579"/>
          <a:stretch/>
        </p:blipFill>
        <p:spPr>
          <a:xfrm>
            <a:off x="1251598" y="5137641"/>
            <a:ext cx="928023" cy="811639"/>
          </a:xfrm>
          <a:prstGeom prst="rect">
            <a:avLst/>
          </a:prstGeom>
        </p:spPr>
      </p:pic>
      <p:sp>
        <p:nvSpPr>
          <p:cNvPr id="19" name="TextBox 18">
            <a:extLst>
              <a:ext uri="{FF2B5EF4-FFF2-40B4-BE49-F238E27FC236}">
                <a16:creationId xmlns:a16="http://schemas.microsoft.com/office/drawing/2014/main" id="{3E642D1B-54A0-4660-9501-1A3671BED911}"/>
              </a:ext>
            </a:extLst>
          </p:cNvPr>
          <p:cNvSpPr txBox="1"/>
          <p:nvPr/>
        </p:nvSpPr>
        <p:spPr>
          <a:xfrm>
            <a:off x="2218029" y="4088566"/>
            <a:ext cx="6764025" cy="830997"/>
          </a:xfrm>
          <a:prstGeom prst="rect">
            <a:avLst/>
          </a:prstGeom>
          <a:noFill/>
        </p:spPr>
        <p:txBody>
          <a:bodyPr wrap="square" rtlCol="0">
            <a:spAutoFit/>
          </a:bodyPr>
          <a:lstStyle/>
          <a:p>
            <a:r>
              <a:rPr lang="en-US" sz="2400" b="1" dirty="0" err="1">
                <a:latin typeface="Arial" pitchFamily="34" charset="0"/>
                <a:cs typeface="Arial" pitchFamily="34" charset="0"/>
              </a:rPr>
              <a:t>Perlunya</a:t>
            </a:r>
            <a:r>
              <a:rPr lang="en-US" sz="2400" b="1" dirty="0">
                <a:latin typeface="Arial" pitchFamily="34" charset="0"/>
                <a:cs typeface="Arial" pitchFamily="34" charset="0"/>
              </a:rPr>
              <a:t> </a:t>
            </a:r>
            <a:r>
              <a:rPr lang="en-US" sz="2400" b="1" dirty="0" err="1">
                <a:latin typeface="Arial" pitchFamily="34" charset="0"/>
                <a:cs typeface="Arial" pitchFamily="34" charset="0"/>
              </a:rPr>
              <a:t>kekuatan</a:t>
            </a:r>
            <a:r>
              <a:rPr lang="en-US" sz="2400" b="1" dirty="0">
                <a:latin typeface="Arial" pitchFamily="34" charset="0"/>
                <a:cs typeface="Arial" pitchFamily="34" charset="0"/>
              </a:rPr>
              <a:t> </a:t>
            </a:r>
            <a:r>
              <a:rPr lang="en-US" sz="2400" b="1" dirty="0" err="1">
                <a:latin typeface="Arial" pitchFamily="34" charset="0"/>
                <a:cs typeface="Arial" pitchFamily="34" charset="0"/>
              </a:rPr>
              <a:t>fizikal</a:t>
            </a:r>
            <a:r>
              <a:rPr lang="en-US" sz="2400" b="1" dirty="0">
                <a:latin typeface="Arial" pitchFamily="34" charset="0"/>
                <a:cs typeface="Arial" pitchFamily="34" charset="0"/>
              </a:rPr>
              <a:t>, </a:t>
            </a:r>
            <a:r>
              <a:rPr lang="en-US" sz="2400" b="1" dirty="0" err="1">
                <a:latin typeface="Arial" pitchFamily="34" charset="0"/>
                <a:cs typeface="Arial" pitchFamily="34" charset="0"/>
              </a:rPr>
              <a:t>rohani</a:t>
            </a:r>
            <a:r>
              <a:rPr lang="en-US" sz="2400" b="1" dirty="0">
                <a:latin typeface="Arial" pitchFamily="34" charset="0"/>
                <a:cs typeface="Arial" pitchFamily="34" charset="0"/>
              </a:rPr>
              <a:t>, </a:t>
            </a:r>
            <a:r>
              <a:rPr lang="en-US" sz="2400" b="1" dirty="0" err="1">
                <a:latin typeface="Arial" pitchFamily="34" charset="0"/>
                <a:cs typeface="Arial" pitchFamily="34" charset="0"/>
              </a:rPr>
              <a:t>kemahiran</a:t>
            </a:r>
            <a:r>
              <a:rPr lang="en-US" sz="2400" b="1" dirty="0">
                <a:latin typeface="Arial" pitchFamily="34" charset="0"/>
                <a:cs typeface="Arial" pitchFamily="34" charset="0"/>
              </a:rPr>
              <a:t>, </a:t>
            </a:r>
            <a:r>
              <a:rPr lang="en-US" sz="2400" b="1" dirty="0" err="1">
                <a:latin typeface="Arial" pitchFamily="34" charset="0"/>
                <a:cs typeface="Arial" pitchFamily="34" charset="0"/>
              </a:rPr>
              <a:t>ketaatan</a:t>
            </a:r>
            <a:r>
              <a:rPr lang="en-US" sz="2400" b="1" dirty="0">
                <a:latin typeface="Arial" pitchFamily="34" charset="0"/>
                <a:cs typeface="Arial" pitchFamily="34" charset="0"/>
              </a:rPr>
              <a:t>, </a:t>
            </a:r>
            <a:r>
              <a:rPr lang="en-US" sz="2400" b="1" dirty="0" err="1">
                <a:latin typeface="Arial" pitchFamily="34" charset="0"/>
                <a:cs typeface="Arial" pitchFamily="34" charset="0"/>
              </a:rPr>
              <a:t>ekonomi</a:t>
            </a:r>
            <a:r>
              <a:rPr lang="en-US" sz="2400" b="1" dirty="0">
                <a:latin typeface="Arial" pitchFamily="34" charset="0"/>
                <a:cs typeface="Arial" pitchFamily="34" charset="0"/>
              </a:rPr>
              <a:t> dan </a:t>
            </a:r>
            <a:r>
              <a:rPr lang="en-US" sz="2400" b="1" dirty="0" err="1">
                <a:latin typeface="Arial" pitchFamily="34" charset="0"/>
                <a:cs typeface="Arial" pitchFamily="34" charset="0"/>
              </a:rPr>
              <a:t>teknologi</a:t>
            </a:r>
            <a:r>
              <a:rPr lang="en-US" sz="2400" b="1" dirty="0">
                <a:latin typeface="Arial" pitchFamily="34" charset="0"/>
                <a:cs typeface="Arial" pitchFamily="34" charset="0"/>
              </a:rPr>
              <a:t> </a:t>
            </a:r>
            <a:r>
              <a:rPr lang="en-US" sz="2400" b="1" dirty="0" err="1">
                <a:latin typeface="Arial" pitchFamily="34" charset="0"/>
                <a:cs typeface="Arial" pitchFamily="34" charset="0"/>
              </a:rPr>
              <a:t>moden</a:t>
            </a:r>
            <a:endParaRPr lang="en-US" sz="2400" b="1" dirty="0">
              <a:latin typeface="Arial" pitchFamily="34" charset="0"/>
              <a:cs typeface="Arial" pitchFamily="34" charset="0"/>
            </a:endParaRPr>
          </a:p>
        </p:txBody>
      </p:sp>
      <p:sp>
        <p:nvSpPr>
          <p:cNvPr id="20" name="TextBox 19">
            <a:extLst>
              <a:ext uri="{FF2B5EF4-FFF2-40B4-BE49-F238E27FC236}">
                <a16:creationId xmlns:a16="http://schemas.microsoft.com/office/drawing/2014/main" id="{5AB132DA-028C-4A91-824F-06113A72B265}"/>
              </a:ext>
            </a:extLst>
          </p:cNvPr>
          <p:cNvSpPr txBox="1"/>
          <p:nvPr/>
        </p:nvSpPr>
        <p:spPr>
          <a:xfrm>
            <a:off x="2153252" y="5135195"/>
            <a:ext cx="5659108" cy="830997"/>
          </a:xfrm>
          <a:prstGeom prst="rect">
            <a:avLst/>
          </a:prstGeom>
          <a:noFill/>
        </p:spPr>
        <p:txBody>
          <a:bodyPr wrap="square" rtlCol="0">
            <a:spAutoFit/>
          </a:bodyPr>
          <a:lstStyle/>
          <a:p>
            <a:r>
              <a:rPr lang="en-US" sz="2400" b="1" dirty="0" err="1">
                <a:latin typeface="Arial" pitchFamily="34" charset="0"/>
                <a:cs typeface="Arial" pitchFamily="34" charset="0"/>
              </a:rPr>
              <a:t>Umat</a:t>
            </a:r>
            <a:r>
              <a:rPr lang="en-US" sz="2400" b="1" dirty="0">
                <a:latin typeface="Arial" pitchFamily="34" charset="0"/>
                <a:cs typeface="Arial" pitchFamily="34" charset="0"/>
              </a:rPr>
              <a:t> Islam </a:t>
            </a:r>
            <a:r>
              <a:rPr lang="en-US" sz="2400" b="1" dirty="0" err="1">
                <a:latin typeface="Arial" pitchFamily="34" charset="0"/>
                <a:cs typeface="Arial" pitchFamily="34" charset="0"/>
              </a:rPr>
              <a:t>perlu</a:t>
            </a:r>
            <a:r>
              <a:rPr lang="en-US" sz="2400" b="1" dirty="0">
                <a:latin typeface="Arial" pitchFamily="34" charset="0"/>
                <a:cs typeface="Arial" pitchFamily="34" charset="0"/>
              </a:rPr>
              <a:t> </a:t>
            </a:r>
            <a:r>
              <a:rPr lang="en-US" sz="2400" b="1" dirty="0" err="1">
                <a:latin typeface="Arial" pitchFamily="34" charset="0"/>
                <a:cs typeface="Arial" pitchFamily="34" charset="0"/>
              </a:rPr>
              <a:t>menjaga</a:t>
            </a:r>
            <a:r>
              <a:rPr lang="en-US" sz="2400" b="1" dirty="0">
                <a:latin typeface="Arial" pitchFamily="34" charset="0"/>
                <a:cs typeface="Arial" pitchFamily="34" charset="0"/>
              </a:rPr>
              <a:t> </a:t>
            </a:r>
            <a:r>
              <a:rPr lang="en-US" sz="2400" b="1" dirty="0" err="1">
                <a:latin typeface="Arial" pitchFamily="34" charset="0"/>
                <a:cs typeface="Arial" pitchFamily="34" charset="0"/>
              </a:rPr>
              <a:t>maruah</a:t>
            </a:r>
            <a:r>
              <a:rPr lang="en-US" sz="2400" b="1" dirty="0">
                <a:latin typeface="Arial" pitchFamily="34" charset="0"/>
                <a:cs typeface="Arial" pitchFamily="34" charset="0"/>
              </a:rPr>
              <a:t> dan </a:t>
            </a:r>
            <a:r>
              <a:rPr lang="en-US" sz="2400" b="1" dirty="0" err="1">
                <a:latin typeface="Arial" pitchFamily="34" charset="0"/>
                <a:cs typeface="Arial" pitchFamily="34" charset="0"/>
              </a:rPr>
              <a:t>harga</a:t>
            </a:r>
            <a:r>
              <a:rPr lang="en-US" sz="2400" b="1" dirty="0">
                <a:latin typeface="Arial" pitchFamily="34" charset="0"/>
                <a:cs typeface="Arial" pitchFamily="34" charset="0"/>
              </a:rPr>
              <a:t> </a:t>
            </a:r>
            <a:r>
              <a:rPr lang="en-US" sz="2400" b="1" dirty="0" err="1">
                <a:latin typeface="Arial" pitchFamily="34" charset="0"/>
                <a:cs typeface="Arial" pitchFamily="34" charset="0"/>
              </a:rPr>
              <a:t>diri</a:t>
            </a:r>
            <a:r>
              <a:rPr lang="en-US" sz="2400" b="1" dirty="0">
                <a:latin typeface="Arial" pitchFamily="34" charset="0"/>
                <a:cs typeface="Arial" pitchFamily="34" charset="0"/>
              </a:rPr>
              <a:t> </a:t>
            </a:r>
          </a:p>
        </p:txBody>
      </p:sp>
    </p:spTree>
    <p:extLst>
      <p:ext uri="{BB962C8B-B14F-4D97-AF65-F5344CB8AC3E}">
        <p14:creationId xmlns:p14="http://schemas.microsoft.com/office/powerpoint/2010/main" val="4071636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43DF0E-BA3C-4351-B828-8A6E25AFBB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36" y="920769"/>
            <a:ext cx="9649072" cy="6252647"/>
          </a:xfrm>
          <a:prstGeom prst="rect">
            <a:avLst/>
          </a:prstGeom>
        </p:spPr>
      </p:pic>
      <p:sp>
        <p:nvSpPr>
          <p:cNvPr id="6" name="TextBox 5">
            <a:extLst>
              <a:ext uri="{FF2B5EF4-FFF2-40B4-BE49-F238E27FC236}">
                <a16:creationId xmlns:a16="http://schemas.microsoft.com/office/drawing/2014/main" id="{176CA40B-12CA-CD72-B755-FF280900325E}"/>
              </a:ext>
            </a:extLst>
          </p:cNvPr>
          <p:cNvSpPr txBox="1"/>
          <p:nvPr/>
        </p:nvSpPr>
        <p:spPr>
          <a:xfrm>
            <a:off x="755577" y="-40123"/>
            <a:ext cx="8352928" cy="830997"/>
          </a:xfrm>
          <a:prstGeom prst="rect">
            <a:avLst/>
          </a:prstGeom>
          <a:noFill/>
        </p:spPr>
        <p:txBody>
          <a:bodyPr wrap="square" rtlCol="0">
            <a:spAutoFit/>
          </a:bodyPr>
          <a:lstStyle/>
          <a:p>
            <a:r>
              <a:rPr lang="en-MY" sz="2400" b="1" dirty="0">
                <a:latin typeface="Arial" panose="020B0604020202020204" pitchFamily="34" charset="0"/>
                <a:cs typeface="Arial" panose="020B0604020202020204" pitchFamily="34" charset="0"/>
              </a:rPr>
              <a:t>TUNTUTAN AGAR TETAP BERPEGANG TEGUH KEPADA AGAMA ALLAH SWT;</a:t>
            </a:r>
          </a:p>
        </p:txBody>
      </p:sp>
      <p:pic>
        <p:nvPicPr>
          <p:cNvPr id="4" name="Picture 3">
            <a:extLst>
              <a:ext uri="{FF2B5EF4-FFF2-40B4-BE49-F238E27FC236}">
                <a16:creationId xmlns:a16="http://schemas.microsoft.com/office/drawing/2014/main" id="{B358AB2B-5FFD-4F94-9A96-82DBC4E8B9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47" y="429165"/>
            <a:ext cx="9119635" cy="932690"/>
          </a:xfrm>
          <a:prstGeom prst="rect">
            <a:avLst/>
          </a:prstGeom>
          <a:effectLst>
            <a:outerShdw blurRad="50800" dist="50800" dir="5400000" algn="ctr" rotWithShape="0">
              <a:schemeClr val="tx1">
                <a:lumMod val="95000"/>
                <a:lumOff val="5000"/>
              </a:schemeClr>
            </a:outerShdw>
          </a:effectLst>
        </p:spPr>
      </p:pic>
      <p:sp>
        <p:nvSpPr>
          <p:cNvPr id="8" name="TextBox 7">
            <a:extLst>
              <a:ext uri="{FF2B5EF4-FFF2-40B4-BE49-F238E27FC236}">
                <a16:creationId xmlns:a16="http://schemas.microsoft.com/office/drawing/2014/main" id="{CA2ED301-5C00-4FD9-89A9-B4B11A43F752}"/>
              </a:ext>
            </a:extLst>
          </p:cNvPr>
          <p:cNvSpPr txBox="1"/>
          <p:nvPr/>
        </p:nvSpPr>
        <p:spPr>
          <a:xfrm>
            <a:off x="689975" y="764704"/>
            <a:ext cx="5047985"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Ayat 103, </a:t>
            </a:r>
            <a:r>
              <a:rPr lang="en-US" sz="2400" b="1" dirty="0" err="1">
                <a:solidFill>
                  <a:schemeClr val="bg1"/>
                </a:solidFill>
                <a:latin typeface="Arial" panose="020B0604020202020204" pitchFamily="34" charset="0"/>
                <a:cs typeface="Arial" panose="020B0604020202020204" pitchFamily="34" charset="0"/>
              </a:rPr>
              <a:t>ali</a:t>
            </a:r>
            <a:r>
              <a:rPr lang="en-US" sz="2400" b="1" dirty="0">
                <a:solidFill>
                  <a:schemeClr val="bg1"/>
                </a:solidFill>
                <a:latin typeface="Arial" panose="020B0604020202020204" pitchFamily="34" charset="0"/>
                <a:cs typeface="Arial" panose="020B0604020202020204" pitchFamily="34" charset="0"/>
              </a:rPr>
              <a:t> – Imran </a:t>
            </a:r>
            <a:r>
              <a:rPr lang="en-US" sz="2400" b="1" dirty="0" err="1">
                <a:solidFill>
                  <a:schemeClr val="bg1"/>
                </a:solidFill>
                <a:latin typeface="Arial" panose="020B0604020202020204" pitchFamily="34" charset="0"/>
                <a:cs typeface="Arial" panose="020B0604020202020204" pitchFamily="34" charset="0"/>
              </a:rPr>
              <a:t>bermaksud</a:t>
            </a:r>
            <a:r>
              <a:rPr lang="en-US" sz="2400" b="1" dirty="0">
                <a:solidFill>
                  <a:schemeClr val="bg1"/>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4CA203AE-DC39-46B8-BEB4-3FF71C042A0B}"/>
              </a:ext>
            </a:extLst>
          </p:cNvPr>
          <p:cNvSpPr txBox="1"/>
          <p:nvPr/>
        </p:nvSpPr>
        <p:spPr>
          <a:xfrm>
            <a:off x="395536" y="1707737"/>
            <a:ext cx="8280920" cy="4457567"/>
          </a:xfrm>
          <a:prstGeom prst="rect">
            <a:avLst/>
          </a:prstGeom>
          <a:noFill/>
        </p:spPr>
        <p:txBody>
          <a:bodyPr wrap="square">
            <a:spAutoFit/>
          </a:bodyPr>
          <a:lstStyle/>
          <a:p>
            <a:pPr marR="42545" algn="just">
              <a:lnSpc>
                <a:spcPct val="150000"/>
              </a:lnSpc>
            </a:pPr>
            <a:r>
              <a:rPr lang="ms-MY" sz="2400" b="1" i="1" dirty="0">
                <a:effectLst/>
                <a:latin typeface="Arial" panose="020B0604020202020204" pitchFamily="34" charset="0"/>
                <a:ea typeface="Times New Roman" panose="02020603050405020304" pitchFamily="18" charset="0"/>
              </a:rPr>
              <a:t>“Dan berpegang teguhlah kamu sekalian kepada tali Allah (agama Islam), dan janganlah kamu bercerai-berai; dan kenanglah nikmat Allah kepada kamu ketika kamu bermusuh-musuhan (semasa jahiliyah dahulu), lalu Allah menyatukan di antara hati kamu (sehingga kamu bersatu padu dengan nikmat Islam), maka menjadilah kamu dengan nikmat Allah itu orang-orang Islam yang bersaudara.</a:t>
            </a:r>
            <a:endParaRPr lang="en-MY"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448162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tint val="66000"/>
                <a:satMod val="160000"/>
              </a:schemeClr>
            </a:gs>
            <a:gs pos="0">
              <a:schemeClr val="accent1">
                <a:tint val="44500"/>
                <a:satMod val="160000"/>
              </a:schemeClr>
            </a:gs>
            <a:gs pos="100000">
              <a:schemeClr val="accent1">
                <a:tint val="23500"/>
                <a:satMod val="160000"/>
                <a:lumMod val="100000"/>
                <a:alpha val="0"/>
              </a:schemeClr>
            </a:gs>
          </a:gsLst>
          <a:path path="circle">
            <a:fillToRect l="50000" t="50000" r="50000" b="50000"/>
          </a:path>
          <a:tileRect/>
        </a:gradFill>
        <a:ln>
          <a:noFill/>
        </a:ln>
      </a:spPr>
      <a:bodyPr rtlCol="0" anchor="ctr"/>
      <a:lstStyle>
        <a:defPPr algn="ctr">
          <a:defRPr>
            <a:no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18794</TotalTime>
  <Words>1366</Words>
  <Application>Microsoft Office PowerPoint</Application>
  <PresentationFormat>On-screen Show (4:3)</PresentationFormat>
  <Paragraphs>155</Paragraphs>
  <Slides>57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Calibri</vt:lpstr>
      <vt:lpstr>KFGQPC Uthmanic Script HAFS</vt:lpstr>
      <vt:lpstr>Sakkal Majalla</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JAIS_USER</dc:creator>
  <cp:lastModifiedBy>unitkhutbah jais</cp:lastModifiedBy>
  <cp:revision>809</cp:revision>
  <cp:lastPrinted>2023-11-23T01:49:02Z</cp:lastPrinted>
  <dcterms:created xsi:type="dcterms:W3CDTF">2018-08-10T02:45:29Z</dcterms:created>
  <dcterms:modified xsi:type="dcterms:W3CDTF">2023-11-23T06:13:57Z</dcterms:modified>
</cp:coreProperties>
</file>