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1394" r:id="rId2"/>
    <p:sldId id="1300" r:id="rId3"/>
    <p:sldId id="1359" r:id="rId4"/>
    <p:sldId id="1360" r:id="rId5"/>
    <p:sldId id="1290" r:id="rId6"/>
    <p:sldId id="1351" r:id="rId7"/>
    <p:sldId id="1347" r:id="rId8"/>
    <p:sldId id="1405" r:id="rId9"/>
    <p:sldId id="1395" r:id="rId10"/>
    <p:sldId id="1406" r:id="rId11"/>
    <p:sldId id="1397" r:id="rId12"/>
    <p:sldId id="1398" r:id="rId13"/>
    <p:sldId id="1407" r:id="rId14"/>
    <p:sldId id="1408" r:id="rId15"/>
    <p:sldId id="1400" r:id="rId16"/>
    <p:sldId id="1401" r:id="rId17"/>
    <p:sldId id="1402" r:id="rId18"/>
    <p:sldId id="1409" r:id="rId19"/>
    <p:sldId id="1410" r:id="rId20"/>
    <p:sldId id="1403" r:id="rId21"/>
    <p:sldId id="1423" r:id="rId22"/>
    <p:sldId id="1411" r:id="rId23"/>
    <p:sldId id="1412" r:id="rId24"/>
    <p:sldId id="1413" r:id="rId25"/>
    <p:sldId id="1393" r:id="rId26"/>
    <p:sldId id="1328" r:id="rId27"/>
    <p:sldId id="737" r:id="rId28"/>
    <p:sldId id="790" r:id="rId29"/>
    <p:sldId id="1362" r:id="rId30"/>
    <p:sldId id="264" r:id="rId31"/>
    <p:sldId id="1288" r:id="rId32"/>
    <p:sldId id="1367" r:id="rId33"/>
    <p:sldId id="1368" r:id="rId34"/>
    <p:sldId id="1371" r:id="rId35"/>
    <p:sldId id="1369" r:id="rId36"/>
    <p:sldId id="1370" r:id="rId37"/>
    <p:sldId id="1378" r:id="rId38"/>
    <p:sldId id="1372" r:id="rId39"/>
    <p:sldId id="1373" r:id="rId40"/>
    <p:sldId id="1374" r:id="rId41"/>
    <p:sldId id="1375" r:id="rId42"/>
    <p:sldId id="1376" r:id="rId43"/>
    <p:sldId id="1377" r:id="rId44"/>
    <p:sldId id="1381" r:id="rId45"/>
    <p:sldId id="1428" r:id="rId46"/>
    <p:sldId id="1430" r:id="rId47"/>
    <p:sldId id="1431" r:id="rId48"/>
    <p:sldId id="1434" r:id="rId49"/>
    <p:sldId id="1438" r:id="rId50"/>
    <p:sldId id="1439" r:id="rId51"/>
    <p:sldId id="1435" r:id="rId52"/>
    <p:sldId id="1441" r:id="rId53"/>
    <p:sldId id="1379" r:id="rId54"/>
    <p:sldId id="1440" r:id="rId55"/>
    <p:sldId id="1382" r:id="rId56"/>
    <p:sldId id="1383" r:id="rId57"/>
    <p:sldId id="1384" r:id="rId58"/>
    <p:sldId id="766" r:id="rId5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User" providerId="None"/>
      </p:ext>
    </p:extLst>
  </p:cmAuthor>
  <p:cmAuthor id="2" name="BPM-20-3" initials="B" lastIdx="1" clrIdx="1">
    <p:extLst>
      <p:ext uri="{19B8F6BF-5375-455C-9EA6-DF929625EA0E}">
        <p15:presenceInfo xmlns:p15="http://schemas.microsoft.com/office/powerpoint/2012/main" userId="BPM-20-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p:cViewPr varScale="1">
        <p:scale>
          <a:sx n="85" d="100"/>
          <a:sy n="85" d="100"/>
        </p:scale>
        <p:origin x="1397"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7632D65-8CFA-4BBF-AE70-26BA863A84F2}" type="datetimeFigureOut">
              <a:rPr lang="en-MY" smtClean="0"/>
              <a:t>2/11/2023</a:t>
            </a:fld>
            <a:endParaRPr lang="en-MY"/>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FEEF69-8B13-48B0-ACFE-BB8F74DC08DC}" type="slidenum">
              <a:rPr lang="en-MY" smtClean="0"/>
              <a:t>‹#›</a:t>
            </a:fld>
            <a:endParaRPr lang="en-MY"/>
          </a:p>
        </p:txBody>
      </p:sp>
    </p:spTree>
    <p:extLst>
      <p:ext uri="{BB962C8B-B14F-4D97-AF65-F5344CB8AC3E}">
        <p14:creationId xmlns:p14="http://schemas.microsoft.com/office/powerpoint/2010/main" val="2941100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412376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5446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22757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91666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43514-9935-44C3-88FF-67FA71AB1CD7}" type="datetimeFigureOut">
              <a:rPr lang="en-MY" smtClean="0"/>
              <a:t>2/11/2023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03815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2B843514-9935-44C3-88FF-67FA71AB1CD7}" type="datetimeFigureOut">
              <a:rPr lang="en-MY" smtClean="0"/>
              <a:t>2/11/2023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326980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2B843514-9935-44C3-88FF-67FA71AB1CD7}" type="datetimeFigureOut">
              <a:rPr lang="en-MY" smtClean="0"/>
              <a:t>2/11/2023</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351363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2B843514-9935-44C3-88FF-67FA71AB1CD7}" type="datetimeFigureOut">
              <a:rPr lang="en-MY" smtClean="0"/>
              <a:t>2/11/2023</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57430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43514-9935-44C3-88FF-67FA71AB1CD7}" type="datetimeFigureOut">
              <a:rPr lang="en-MY" smtClean="0"/>
              <a:t>2/11/2023</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40824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43514-9935-44C3-88FF-67FA71AB1CD7}" type="datetimeFigureOut">
              <a:rPr lang="en-MY" smtClean="0"/>
              <a:t>2/11/2023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95554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43514-9935-44C3-88FF-67FA71AB1CD7}" type="datetimeFigureOut">
              <a:rPr lang="en-MY" smtClean="0"/>
              <a:t>2/11/2023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71683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43514-9935-44C3-88FF-67FA71AB1CD7}" type="datetimeFigureOut">
              <a:rPr lang="en-MY" smtClean="0"/>
              <a:t>2/11/2023</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F379A-E1F2-4C26-A7FB-F1DAFF38FDE8}" type="slidenum">
              <a:rPr lang="en-MY" smtClean="0"/>
              <a:t>‹#›</a:t>
            </a:fld>
            <a:endParaRPr lang="en-MY"/>
          </a:p>
        </p:txBody>
      </p:sp>
    </p:spTree>
    <p:extLst>
      <p:ext uri="{BB962C8B-B14F-4D97-AF65-F5344CB8AC3E}">
        <p14:creationId xmlns:p14="http://schemas.microsoft.com/office/powerpoint/2010/main" val="401230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D897D7-ECBF-4AAB-8F1E-1D89FEC1B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4" name="Group 13">
            <a:extLst>
              <a:ext uri="{FF2B5EF4-FFF2-40B4-BE49-F238E27FC236}">
                <a16:creationId xmlns:a16="http://schemas.microsoft.com/office/drawing/2014/main" id="{9C80C652-D1EE-42CD-9D1B-5FD42908D1FE}"/>
              </a:ext>
            </a:extLst>
          </p:cNvPr>
          <p:cNvGrpSpPr/>
          <p:nvPr/>
        </p:nvGrpSpPr>
        <p:grpSpPr>
          <a:xfrm>
            <a:off x="2555776" y="1848153"/>
            <a:ext cx="6674098" cy="2088232"/>
            <a:chOff x="3635896" y="2420887"/>
            <a:chExt cx="5520299" cy="1708788"/>
          </a:xfrm>
        </p:grpSpPr>
        <p:sp>
          <p:nvSpPr>
            <p:cNvPr id="11" name="Rectangle 10">
              <a:extLst>
                <a:ext uri="{FF2B5EF4-FFF2-40B4-BE49-F238E27FC236}">
                  <a16:creationId xmlns:a16="http://schemas.microsoft.com/office/drawing/2014/main" id="{837CB677-3691-4337-BDC3-F7DB45B89072}"/>
                </a:ext>
              </a:extLst>
            </p:cNvPr>
            <p:cNvSpPr/>
            <p:nvPr/>
          </p:nvSpPr>
          <p:spPr>
            <a:xfrm>
              <a:off x="3635896" y="2420887"/>
              <a:ext cx="5362059" cy="1708787"/>
            </a:xfrm>
            <a:prstGeom prst="rect">
              <a:avLst/>
            </a:prstGeom>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noFill/>
              </a:endParaRPr>
            </a:p>
          </p:txBody>
        </p:sp>
        <p:pic>
          <p:nvPicPr>
            <p:cNvPr id="12" name="Picture 11">
              <a:extLst>
                <a:ext uri="{FF2B5EF4-FFF2-40B4-BE49-F238E27FC236}">
                  <a16:creationId xmlns:a16="http://schemas.microsoft.com/office/drawing/2014/main" id="{42D358D5-974D-4C57-875A-8AB35F0F4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520" y="2492896"/>
              <a:ext cx="5312675" cy="1636779"/>
            </a:xfrm>
            <a:prstGeom prst="rect">
              <a:avLst/>
            </a:prstGeom>
            <a:effectLst>
              <a:outerShdw blurRad="50800" dist="50800" dir="5400000" algn="ctr" rotWithShape="0">
                <a:schemeClr val="bg1">
                  <a:lumMod val="50000"/>
                </a:schemeClr>
              </a:outerShdw>
            </a:effectLst>
          </p:spPr>
        </p:pic>
      </p:grpSp>
      <p:pic>
        <p:nvPicPr>
          <p:cNvPr id="15" name="Picture 14">
            <a:extLst>
              <a:ext uri="{FF2B5EF4-FFF2-40B4-BE49-F238E27FC236}">
                <a16:creationId xmlns:a16="http://schemas.microsoft.com/office/drawing/2014/main" id="{F0B1AA0B-76FF-43FF-8D8C-84FF5003D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1504"/>
            <a:ext cx="1480340" cy="1786508"/>
          </a:xfrm>
          <a:prstGeom prst="rect">
            <a:avLst/>
          </a:prstGeom>
        </p:spPr>
      </p:pic>
    </p:spTree>
    <p:extLst>
      <p:ext uri="{BB962C8B-B14F-4D97-AF65-F5344CB8AC3E}">
        <p14:creationId xmlns:p14="http://schemas.microsoft.com/office/powerpoint/2010/main" val="338055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40123"/>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KEUTAMAAN BERSIFAT AMANAH DAN ITQAN DALAM BEKERJA;</a:t>
            </a:r>
          </a:p>
        </p:txBody>
      </p:sp>
      <p:pic>
        <p:nvPicPr>
          <p:cNvPr id="4" name="Picture 3">
            <a:extLst>
              <a:ext uri="{FF2B5EF4-FFF2-40B4-BE49-F238E27FC236}">
                <a16:creationId xmlns:a16="http://schemas.microsoft.com/office/drawing/2014/main" id="{B358AB2B-5FFD-4F94-9A96-82DBC4E8B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7" y="429165"/>
            <a:ext cx="9119635" cy="932690"/>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CA2ED301-5C00-4FD9-89A9-B4B11A43F752}"/>
              </a:ext>
            </a:extLst>
          </p:cNvPr>
          <p:cNvSpPr txBox="1"/>
          <p:nvPr/>
        </p:nvSpPr>
        <p:spPr>
          <a:xfrm>
            <a:off x="689975" y="764704"/>
            <a:ext cx="4511813" cy="461665"/>
          </a:xfrm>
          <a:prstGeom prst="rect">
            <a:avLst/>
          </a:prstGeom>
          <a:noFill/>
        </p:spPr>
        <p:txBody>
          <a:bodyPr wrap="none" rtlCol="0">
            <a:spAutoFit/>
          </a:bodyPr>
          <a:lstStyle/>
          <a:p>
            <a:r>
              <a:rPr lang="en-US" sz="2400" b="1" dirty="0" err="1">
                <a:solidFill>
                  <a:schemeClr val="bg1"/>
                </a:solidFill>
                <a:latin typeface="Arial" panose="020B0604020202020204" pitchFamily="34" charset="0"/>
                <a:cs typeface="Arial" panose="020B0604020202020204" pitchFamily="34" charset="0"/>
              </a:rPr>
              <a:t>Sabda</a:t>
            </a:r>
            <a:r>
              <a:rPr lang="en-US" sz="2400" b="1" dirty="0">
                <a:solidFill>
                  <a:schemeClr val="bg1"/>
                </a:solidFill>
                <a:latin typeface="Arial" panose="020B0604020202020204" pitchFamily="34" charset="0"/>
                <a:cs typeface="Arial" panose="020B0604020202020204" pitchFamily="34" charset="0"/>
              </a:rPr>
              <a:t> Nabi SAW </a:t>
            </a:r>
            <a:r>
              <a:rPr lang="en-US" sz="2400" b="1" dirty="0" err="1">
                <a:solidFill>
                  <a:schemeClr val="bg1"/>
                </a:solidFill>
                <a:latin typeface="Arial" panose="020B0604020202020204" pitchFamily="34" charset="0"/>
                <a:cs typeface="Arial" panose="020B0604020202020204" pitchFamily="34" charset="0"/>
              </a:rPr>
              <a:t>Bermaksud</a:t>
            </a:r>
            <a:r>
              <a:rPr lang="en-US" sz="2400" b="1" dirty="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4B4D2B36-A3E5-4F7D-B465-B43428FF48BD}"/>
              </a:ext>
            </a:extLst>
          </p:cNvPr>
          <p:cNvSpPr txBox="1"/>
          <p:nvPr/>
        </p:nvSpPr>
        <p:spPr>
          <a:xfrm>
            <a:off x="1007604" y="2020511"/>
            <a:ext cx="7128792" cy="3729995"/>
          </a:xfrm>
          <a:prstGeom prst="rect">
            <a:avLst/>
          </a:prstGeom>
          <a:noFill/>
        </p:spPr>
        <p:txBody>
          <a:bodyPr wrap="square">
            <a:spAutoFit/>
          </a:bodyPr>
          <a:lstStyle/>
          <a:p>
            <a:pPr indent="449580" algn="just">
              <a:lnSpc>
                <a:spcPct val="150000"/>
              </a:lnSpc>
            </a:pPr>
            <a:r>
              <a:rPr lang="en-US" sz="2800" b="1" i="1" dirty="0">
                <a:effectLst/>
                <a:latin typeface="Arial" panose="020B0604020202020204" pitchFamily="34" charset="0"/>
                <a:ea typeface="Times New Roman" panose="02020603050405020304" pitchFamily="18" charset="0"/>
              </a:rPr>
              <a:t>“</a:t>
            </a:r>
            <a:r>
              <a:rPr lang="en-US" sz="2800" b="1" i="1" dirty="0" err="1">
                <a:effectLst/>
                <a:latin typeface="Arial" panose="020B0604020202020204" pitchFamily="34" charset="0"/>
                <a:ea typeface="Times New Roman" panose="02020603050405020304" pitchFamily="18" charset="0"/>
              </a:rPr>
              <a:t>Sesungguhnya</a:t>
            </a:r>
            <a:r>
              <a:rPr lang="en-US" sz="2800" b="1" i="1" dirty="0">
                <a:effectLst/>
                <a:latin typeface="Arial" panose="020B0604020202020204" pitchFamily="34" charset="0"/>
                <a:ea typeface="Times New Roman" panose="02020603050405020304" pitchFamily="18" charset="0"/>
              </a:rPr>
              <a:t> Allah SWT </a:t>
            </a:r>
            <a:r>
              <a:rPr lang="en-US" sz="2800" b="1" i="1" dirty="0" err="1">
                <a:effectLst/>
                <a:latin typeface="Arial" panose="020B0604020202020204" pitchFamily="34" charset="0"/>
                <a:ea typeface="Times New Roman" panose="02020603050405020304" pitchFamily="18" charset="0"/>
              </a:rPr>
              <a:t>mencintai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seseorang</a:t>
            </a:r>
            <a:r>
              <a:rPr lang="en-US" sz="2800" b="1" i="1" dirty="0">
                <a:effectLst/>
                <a:latin typeface="Arial" panose="020B0604020202020204" pitchFamily="34" charset="0"/>
                <a:ea typeface="Times New Roman" panose="02020603050405020304" pitchFamily="18" charset="0"/>
              </a:rPr>
              <a:t> yang </a:t>
            </a:r>
            <a:r>
              <a:rPr lang="en-US" sz="2800" b="1" i="1" dirty="0" err="1">
                <a:effectLst/>
                <a:latin typeface="Arial" panose="020B0604020202020204" pitchFamily="34" charset="0"/>
                <a:ea typeface="Times New Roman" panose="02020603050405020304" pitchFamily="18" charset="0"/>
              </a:rPr>
              <a:t>apabila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dia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mengerjakan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sesuatu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pekerjaan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dia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melakukan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dengan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itqan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bersungguh-sungguh</a:t>
            </a:r>
            <a:r>
              <a:rPr lang="en-US" sz="2800" b="1" i="1" dirty="0">
                <a:effectLst/>
                <a:latin typeface="Arial" panose="020B0604020202020204" pitchFamily="34" charset="0"/>
                <a:ea typeface="Times New Roman" panose="02020603050405020304" pitchFamily="18" charset="0"/>
              </a:rPr>
              <a:t>).”</a:t>
            </a:r>
            <a:endParaRPr lang="en-MY" sz="1400" b="1" dirty="0">
              <a:effectLst/>
              <a:latin typeface="Times New Roman" panose="02020603050405020304" pitchFamily="18" charset="0"/>
              <a:ea typeface="Times New Roman" panose="02020603050405020304" pitchFamily="18" charset="0"/>
            </a:endParaRPr>
          </a:p>
          <a:p>
            <a:pPr algn="r">
              <a:lnSpc>
                <a:spcPct val="150000"/>
              </a:lnSpc>
            </a:pPr>
            <a:r>
              <a:rPr lang="en-US" sz="2000" b="1" i="1" dirty="0">
                <a:effectLst/>
                <a:latin typeface="Arial" panose="020B0604020202020204" pitchFamily="34" charset="0"/>
                <a:ea typeface="Times New Roman" panose="02020603050405020304" pitchFamily="18" charset="0"/>
              </a:rPr>
              <a:t> (Riwayat al-</a:t>
            </a:r>
            <a:r>
              <a:rPr lang="en-US" sz="2000" b="1" i="1" dirty="0" err="1">
                <a:effectLst/>
                <a:latin typeface="Arial" panose="020B0604020202020204" pitchFamily="34" charset="0"/>
                <a:ea typeface="Times New Roman" panose="02020603050405020304" pitchFamily="18" charset="0"/>
              </a:rPr>
              <a:t>Tabarani</a:t>
            </a:r>
            <a:r>
              <a:rPr lang="en-US" sz="2000" b="1" i="1" dirty="0">
                <a:effectLst/>
                <a:latin typeface="Arial" panose="020B0604020202020204" pitchFamily="34" charset="0"/>
                <a:ea typeface="Times New Roman" panose="02020603050405020304" pitchFamily="18" charset="0"/>
              </a:rPr>
              <a:t>).</a:t>
            </a:r>
            <a:endParaRPr lang="en-MY"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2273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99592"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ISLAM MENITIKBERATKAN SUPAYA UMATNYA;</a:t>
            </a:r>
          </a:p>
        </p:txBody>
      </p:sp>
      <p:pic>
        <p:nvPicPr>
          <p:cNvPr id="3" name="Picture 2">
            <a:extLst>
              <a:ext uri="{FF2B5EF4-FFF2-40B4-BE49-F238E27FC236}">
                <a16:creationId xmlns:a16="http://schemas.microsoft.com/office/drawing/2014/main" id="{B05ACE07-7FC0-4617-9CD6-E29D0D6311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192687"/>
            <a:ext cx="8496944" cy="5514781"/>
          </a:xfrm>
          <a:prstGeom prst="rect">
            <a:avLst/>
          </a:prstGeom>
        </p:spPr>
      </p:pic>
      <p:sp>
        <p:nvSpPr>
          <p:cNvPr id="11" name="TextBox 10">
            <a:extLst>
              <a:ext uri="{FF2B5EF4-FFF2-40B4-BE49-F238E27FC236}">
                <a16:creationId xmlns:a16="http://schemas.microsoft.com/office/drawing/2014/main" id="{57376ACE-1479-4706-B719-5883B180A908}"/>
              </a:ext>
            </a:extLst>
          </p:cNvPr>
          <p:cNvSpPr txBox="1"/>
          <p:nvPr/>
        </p:nvSpPr>
        <p:spPr>
          <a:xfrm>
            <a:off x="1781052" y="1661899"/>
            <a:ext cx="5671745" cy="830997"/>
          </a:xfrm>
          <a:prstGeom prst="rect">
            <a:avLst/>
          </a:prstGeom>
          <a:noFill/>
        </p:spPr>
        <p:txBody>
          <a:bodyPr wrap="none" rtlCol="0">
            <a:spAutoFit/>
          </a:bodyPr>
          <a:lstStyle/>
          <a:p>
            <a:pPr algn="ctr"/>
            <a:r>
              <a:rPr lang="en-US" sz="2400" b="1" dirty="0" err="1">
                <a:latin typeface="Arial" pitchFamily="34" charset="0"/>
                <a:cs typeface="Arial" pitchFamily="34" charset="0"/>
              </a:rPr>
              <a:t>Bersungguh-sungguh</a:t>
            </a:r>
            <a:r>
              <a:rPr lang="en-US" sz="2400" b="1" dirty="0">
                <a:latin typeface="Arial" pitchFamily="34" charset="0"/>
                <a:cs typeface="Arial" pitchFamily="34" charset="0"/>
              </a:rPr>
              <a:t> </a:t>
            </a:r>
            <a:r>
              <a:rPr lang="en-US" sz="2400" b="1" dirty="0" err="1">
                <a:latin typeface="Arial" pitchFamily="34" charset="0"/>
                <a:cs typeface="Arial" pitchFamily="34" charset="0"/>
              </a:rPr>
              <a:t>melaksanakan</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tugas</a:t>
            </a:r>
            <a:r>
              <a:rPr lang="en-US" sz="2400" b="1" dirty="0">
                <a:latin typeface="Arial" pitchFamily="34" charset="0"/>
                <a:cs typeface="Arial" pitchFamily="34" charset="0"/>
              </a:rPr>
              <a:t> </a:t>
            </a:r>
            <a:r>
              <a:rPr lang="en-US" sz="2400" b="1" dirty="0" err="1">
                <a:latin typeface="Arial" pitchFamily="34" charset="0"/>
                <a:cs typeface="Arial" pitchFamily="34" charset="0"/>
              </a:rPr>
              <a:t>dengan</a:t>
            </a:r>
            <a:r>
              <a:rPr lang="en-US" sz="2400" b="1" dirty="0">
                <a:latin typeface="Arial" pitchFamily="34" charset="0"/>
                <a:cs typeface="Arial" pitchFamily="34" charset="0"/>
              </a:rPr>
              <a:t> </a:t>
            </a:r>
            <a:r>
              <a:rPr lang="en-US" sz="2400" b="1" dirty="0" err="1">
                <a:latin typeface="Arial" pitchFamily="34" charset="0"/>
                <a:cs typeface="Arial" pitchFamily="34" charset="0"/>
              </a:rPr>
              <a:t>amanah</a:t>
            </a:r>
            <a:endParaRPr lang="en-US" sz="2400" b="1" dirty="0">
              <a:latin typeface="Arial" pitchFamily="34" charset="0"/>
              <a:cs typeface="Arial" pitchFamily="34" charset="0"/>
            </a:endParaRPr>
          </a:p>
        </p:txBody>
      </p:sp>
      <p:sp>
        <p:nvSpPr>
          <p:cNvPr id="10" name="TextBox 9">
            <a:extLst>
              <a:ext uri="{FF2B5EF4-FFF2-40B4-BE49-F238E27FC236}">
                <a16:creationId xmlns:a16="http://schemas.microsoft.com/office/drawing/2014/main" id="{5D9F28D5-22E2-4BD5-A0BF-A33FE8F0B2CB}"/>
              </a:ext>
            </a:extLst>
          </p:cNvPr>
          <p:cNvSpPr txBox="1"/>
          <p:nvPr/>
        </p:nvSpPr>
        <p:spPr>
          <a:xfrm>
            <a:off x="2583311" y="3645024"/>
            <a:ext cx="3977371" cy="830997"/>
          </a:xfrm>
          <a:prstGeom prst="rect">
            <a:avLst/>
          </a:prstGeom>
          <a:noFill/>
        </p:spPr>
        <p:txBody>
          <a:bodyPr wrap="none" rtlCol="0">
            <a:spAutoFit/>
          </a:bodyPr>
          <a:lstStyle/>
          <a:p>
            <a:pPr algn="ctr"/>
            <a:r>
              <a:rPr lang="en-US" sz="2400" b="1" dirty="0" err="1">
                <a:latin typeface="Arial" pitchFamily="34" charset="0"/>
                <a:cs typeface="Arial" pitchFamily="34" charset="0"/>
              </a:rPr>
              <a:t>Rajin</a:t>
            </a:r>
            <a:r>
              <a:rPr lang="en-US" sz="2400" b="1" dirty="0">
                <a:latin typeface="Arial" pitchFamily="34" charset="0"/>
                <a:cs typeface="Arial" pitchFamily="34" charset="0"/>
              </a:rPr>
              <a:t> dan </a:t>
            </a:r>
            <a:r>
              <a:rPr lang="en-US" sz="2400" b="1" dirty="0" err="1">
                <a:latin typeface="Arial" pitchFamily="34" charset="0"/>
                <a:cs typeface="Arial" pitchFamily="34" charset="0"/>
              </a:rPr>
              <a:t>memegang</a:t>
            </a:r>
            <a:r>
              <a:rPr lang="en-US" sz="2400" b="1" dirty="0">
                <a:latin typeface="Arial" pitchFamily="34" charset="0"/>
                <a:cs typeface="Arial" pitchFamily="34" charset="0"/>
              </a:rPr>
              <a:t> </a:t>
            </a:r>
            <a:r>
              <a:rPr lang="en-US" sz="2400" b="1" dirty="0" err="1">
                <a:latin typeface="Arial" pitchFamily="34" charset="0"/>
                <a:cs typeface="Arial" pitchFamily="34" charset="0"/>
              </a:rPr>
              <a:t>nilai</a:t>
            </a:r>
            <a:endParaRPr lang="en-US" sz="2400" b="1" dirty="0">
              <a:latin typeface="Arial" pitchFamily="34" charset="0"/>
              <a:cs typeface="Arial" pitchFamily="34" charset="0"/>
            </a:endParaRPr>
          </a:p>
          <a:p>
            <a:pPr algn="ctr"/>
            <a:r>
              <a:rPr lang="en-US" sz="2400" b="1" dirty="0" err="1">
                <a:latin typeface="Arial" pitchFamily="34" charset="0"/>
                <a:cs typeface="Arial" pitchFamily="34" charset="0"/>
              </a:rPr>
              <a:t>kebaikan</a:t>
            </a:r>
            <a:r>
              <a:rPr lang="en-US" sz="2400" b="1" dirty="0">
                <a:latin typeface="Arial" pitchFamily="34" charset="0"/>
                <a:cs typeface="Arial" pitchFamily="34" charset="0"/>
              </a:rPr>
              <a:t> yang </a:t>
            </a:r>
            <a:r>
              <a:rPr lang="en-US" sz="2400" b="1" dirty="0" err="1">
                <a:latin typeface="Arial" pitchFamily="34" charset="0"/>
                <a:cs typeface="Arial" pitchFamily="34" charset="0"/>
              </a:rPr>
              <a:t>tinggi</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83016A14-3832-4072-9D8F-F0E56571A3B4}"/>
              </a:ext>
            </a:extLst>
          </p:cNvPr>
          <p:cNvSpPr txBox="1"/>
          <p:nvPr/>
        </p:nvSpPr>
        <p:spPr>
          <a:xfrm>
            <a:off x="2644272" y="5445224"/>
            <a:ext cx="3945311" cy="830997"/>
          </a:xfrm>
          <a:prstGeom prst="rect">
            <a:avLst/>
          </a:prstGeom>
          <a:noFill/>
        </p:spPr>
        <p:txBody>
          <a:bodyPr wrap="none" rtlCol="0">
            <a:spAutoFit/>
          </a:bodyPr>
          <a:lstStyle/>
          <a:p>
            <a:pPr algn="ctr"/>
            <a:r>
              <a:rPr lang="en-US" sz="2400" b="1" dirty="0" err="1">
                <a:latin typeface="Arial" pitchFamily="34" charset="0"/>
                <a:cs typeface="Arial" pitchFamily="34" charset="0"/>
              </a:rPr>
              <a:t>Menyemai</a:t>
            </a:r>
            <a:r>
              <a:rPr lang="en-US" sz="2400" b="1" dirty="0">
                <a:latin typeface="Arial" pitchFamily="34" charset="0"/>
                <a:cs typeface="Arial" pitchFamily="34" charset="0"/>
              </a:rPr>
              <a:t> </a:t>
            </a:r>
            <a:r>
              <a:rPr lang="en-US" sz="2400" b="1" dirty="0" err="1">
                <a:latin typeface="Arial" pitchFamily="34" charset="0"/>
                <a:cs typeface="Arial" pitchFamily="34" charset="0"/>
              </a:rPr>
              <a:t>integriti</a:t>
            </a:r>
            <a:r>
              <a:rPr lang="en-US" sz="2400" b="1" dirty="0">
                <a:latin typeface="Arial" pitchFamily="34" charset="0"/>
                <a:cs typeface="Arial" pitchFamily="34" charset="0"/>
              </a:rPr>
              <a:t> </a:t>
            </a:r>
            <a:r>
              <a:rPr lang="en-US" sz="2400" b="1" dirty="0" err="1">
                <a:latin typeface="Arial" pitchFamily="34" charset="0"/>
                <a:cs typeface="Arial" pitchFamily="34" charset="0"/>
              </a:rPr>
              <a:t>setiap</a:t>
            </a:r>
            <a:r>
              <a:rPr lang="en-US" sz="2400" b="1" dirty="0">
                <a:latin typeface="Arial" pitchFamily="34" charset="0"/>
                <a:cs typeface="Arial" pitchFamily="34" charset="0"/>
              </a:rPr>
              <a:t> </a:t>
            </a:r>
          </a:p>
          <a:p>
            <a:pPr algn="ctr"/>
            <a:r>
              <a:rPr lang="en-US" sz="2400" b="1" dirty="0">
                <a:latin typeface="Arial" pitchFamily="34" charset="0"/>
                <a:cs typeface="Arial" pitchFamily="34" charset="0"/>
              </a:rPr>
              <a:t>masa dan </a:t>
            </a:r>
            <a:r>
              <a:rPr lang="en-US" sz="2400" b="1" dirty="0" err="1">
                <a:latin typeface="Arial" pitchFamily="34" charset="0"/>
                <a:cs typeface="Arial" pitchFamily="34" charset="0"/>
              </a:rPr>
              <a:t>kerja</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8774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303039"/>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NABI YUSOF ALAIHISSALAM ADALAH;</a:t>
            </a:r>
          </a:p>
        </p:txBody>
      </p:sp>
      <p:pic>
        <p:nvPicPr>
          <p:cNvPr id="5" name="Picture 4">
            <a:extLst>
              <a:ext uri="{FF2B5EF4-FFF2-40B4-BE49-F238E27FC236}">
                <a16:creationId xmlns:a16="http://schemas.microsoft.com/office/drawing/2014/main" id="{04D2B1DC-B0B2-48EB-A89A-9DA88F8C3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517178"/>
            <a:ext cx="7704856" cy="4830421"/>
          </a:xfrm>
          <a:prstGeom prst="rect">
            <a:avLst/>
          </a:prstGeom>
        </p:spPr>
      </p:pic>
      <p:sp>
        <p:nvSpPr>
          <p:cNvPr id="11" name="TextBox 10">
            <a:extLst>
              <a:ext uri="{FF2B5EF4-FFF2-40B4-BE49-F238E27FC236}">
                <a16:creationId xmlns:a16="http://schemas.microsoft.com/office/drawing/2014/main" id="{57376ACE-1479-4706-B719-5883B180A908}"/>
              </a:ext>
            </a:extLst>
          </p:cNvPr>
          <p:cNvSpPr txBox="1"/>
          <p:nvPr/>
        </p:nvSpPr>
        <p:spPr>
          <a:xfrm>
            <a:off x="2109563" y="1602558"/>
            <a:ext cx="4996881"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Contoh</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individu</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bernilai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integriti</a:t>
            </a:r>
            <a:r>
              <a:rPr lang="en-US" sz="2400" b="1" dirty="0">
                <a:solidFill>
                  <a:schemeClr val="bg1"/>
                </a:solidFill>
                <a:latin typeface="Arial" pitchFamily="34" charset="0"/>
                <a:cs typeface="Arial" pitchFamily="34" charset="0"/>
              </a:rPr>
              <a:t> </a:t>
            </a:r>
          </a:p>
          <a:p>
            <a:r>
              <a:rPr lang="en-US" sz="2400" b="1" dirty="0">
                <a:solidFill>
                  <a:schemeClr val="bg1"/>
                </a:solidFill>
                <a:latin typeface="Arial" pitchFamily="34" charset="0"/>
                <a:cs typeface="Arial" pitchFamily="34" charset="0"/>
              </a:rPr>
              <a:t>yang </a:t>
            </a:r>
            <a:r>
              <a:rPr lang="en-US" sz="2400" b="1" dirty="0" err="1">
                <a:solidFill>
                  <a:schemeClr val="bg1"/>
                </a:solidFill>
                <a:latin typeface="Arial" pitchFamily="34" charset="0"/>
                <a:cs typeface="Arial" pitchFamily="34" charset="0"/>
              </a:rPr>
              <a:t>boleh</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diteladani</a:t>
            </a:r>
            <a:endParaRPr lang="en-US" sz="2400" b="1"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1D2639BF-EE23-47C2-ADF8-1CBE2B1133A1}"/>
              </a:ext>
            </a:extLst>
          </p:cNvPr>
          <p:cNvSpPr txBox="1"/>
          <p:nvPr/>
        </p:nvSpPr>
        <p:spPr>
          <a:xfrm>
            <a:off x="2051720" y="2890665"/>
            <a:ext cx="6135013"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Seorang</a:t>
            </a:r>
            <a:r>
              <a:rPr lang="en-US" sz="2400" b="1" dirty="0">
                <a:solidFill>
                  <a:schemeClr val="bg1"/>
                </a:solidFill>
                <a:latin typeface="Arial" pitchFamily="34" charset="0"/>
                <a:cs typeface="Arial" pitchFamily="34" charset="0"/>
              </a:rPr>
              <a:t> Rasul yang </a:t>
            </a:r>
            <a:r>
              <a:rPr lang="en-US" sz="2400" b="1" dirty="0" err="1">
                <a:solidFill>
                  <a:schemeClr val="bg1"/>
                </a:solidFill>
                <a:latin typeface="Arial" pitchFamily="34" charset="0"/>
                <a:cs typeface="Arial" pitchFamily="34" charset="0"/>
              </a:rPr>
              <a:t>mampu</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merancang</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ekonomi</a:t>
            </a:r>
            <a:r>
              <a:rPr lang="en-US" sz="2400" b="1" dirty="0">
                <a:solidFill>
                  <a:schemeClr val="bg1"/>
                </a:solidFill>
                <a:latin typeface="Arial" pitchFamily="34" charset="0"/>
                <a:cs typeface="Arial" pitchFamily="34" charset="0"/>
              </a:rPr>
              <a:t> dan </a:t>
            </a:r>
            <a:r>
              <a:rPr lang="en-US" sz="2400" b="1" dirty="0" err="1">
                <a:solidFill>
                  <a:schemeClr val="bg1"/>
                </a:solidFill>
                <a:latin typeface="Arial" pitchFamily="34" charset="0"/>
                <a:cs typeface="Arial" pitchFamily="34" charset="0"/>
              </a:rPr>
              <a:t>kewangan</a:t>
            </a:r>
            <a:r>
              <a:rPr lang="en-US" sz="2400" b="1" dirty="0">
                <a:solidFill>
                  <a:schemeClr val="bg1"/>
                </a:solidFill>
                <a:latin typeface="Arial" pitchFamily="34" charset="0"/>
                <a:cs typeface="Arial" pitchFamily="34" charset="0"/>
              </a:rPr>
              <a:t> negeri </a:t>
            </a:r>
            <a:r>
              <a:rPr lang="en-US" sz="2400" b="1" dirty="0" err="1">
                <a:solidFill>
                  <a:schemeClr val="bg1"/>
                </a:solidFill>
                <a:latin typeface="Arial" pitchFamily="34" charset="0"/>
                <a:cs typeface="Arial" pitchFamily="34" charset="0"/>
              </a:rPr>
              <a:t>Mesir</a:t>
            </a:r>
            <a:endParaRPr lang="en-US" sz="2400" b="1" dirty="0">
              <a:solidFill>
                <a:schemeClr val="bg1"/>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9E57E8AF-D2D7-424F-922F-79DD83919F04}"/>
              </a:ext>
            </a:extLst>
          </p:cNvPr>
          <p:cNvSpPr txBox="1"/>
          <p:nvPr/>
        </p:nvSpPr>
        <p:spPr>
          <a:xfrm>
            <a:off x="2110577" y="4077639"/>
            <a:ext cx="4168129"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Menawarkan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diri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menjawat</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jawatan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bendahara</a:t>
            </a:r>
            <a:r>
              <a:rPr lang="en-US" sz="2400" b="1" dirty="0">
                <a:solidFill>
                  <a:schemeClr val="bg1"/>
                </a:solidFill>
                <a:latin typeface="Arial" pitchFamily="34" charset="0"/>
                <a:cs typeface="Arial" pitchFamily="34" charset="0"/>
              </a:rPr>
              <a:t> negara</a:t>
            </a:r>
          </a:p>
        </p:txBody>
      </p:sp>
      <p:sp>
        <p:nvSpPr>
          <p:cNvPr id="13" name="TextBox 12">
            <a:extLst>
              <a:ext uri="{FF2B5EF4-FFF2-40B4-BE49-F238E27FC236}">
                <a16:creationId xmlns:a16="http://schemas.microsoft.com/office/drawing/2014/main" id="{813AEEBB-18B8-4B56-B741-EE1B693D7BD5}"/>
              </a:ext>
            </a:extLst>
          </p:cNvPr>
          <p:cNvSpPr txBox="1"/>
          <p:nvPr/>
        </p:nvSpPr>
        <p:spPr>
          <a:xfrm>
            <a:off x="2026873" y="5406315"/>
            <a:ext cx="6320961"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Seorang</a:t>
            </a:r>
            <a:r>
              <a:rPr lang="en-US" sz="2400" b="1" dirty="0">
                <a:solidFill>
                  <a:schemeClr val="bg1"/>
                </a:solidFill>
                <a:latin typeface="Arial" pitchFamily="34" charset="0"/>
                <a:cs typeface="Arial" pitchFamily="34" charset="0"/>
              </a:rPr>
              <a:t> yang </a:t>
            </a:r>
            <a:r>
              <a:rPr lang="en-US" sz="2400" b="1" dirty="0" err="1">
                <a:solidFill>
                  <a:schemeClr val="bg1"/>
                </a:solidFill>
                <a:latin typeface="Arial" pitchFamily="34" charset="0"/>
                <a:cs typeface="Arial" pitchFamily="34" charset="0"/>
              </a:rPr>
              <a:t>beramanah</a:t>
            </a:r>
            <a:r>
              <a:rPr lang="en-US" sz="2400" b="1" dirty="0">
                <a:solidFill>
                  <a:schemeClr val="bg1"/>
                </a:solidFill>
                <a:latin typeface="Arial" pitchFamily="34" charset="0"/>
                <a:cs typeface="Arial" pitchFamily="34" charset="0"/>
              </a:rPr>
              <a:t> dan </a:t>
            </a:r>
            <a:r>
              <a:rPr lang="en-US" sz="2400" b="1" dirty="0" err="1">
                <a:solidFill>
                  <a:schemeClr val="bg1"/>
                </a:solidFill>
                <a:latin typeface="Arial" pitchFamily="34" charset="0"/>
                <a:cs typeface="Arial" pitchFamily="34" charset="0"/>
              </a:rPr>
              <a:t>berwibawa</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menjawat</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jawatan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bendahara</a:t>
            </a:r>
            <a:r>
              <a:rPr lang="en-US" sz="2400" b="1" dirty="0">
                <a:solidFill>
                  <a:schemeClr val="bg1"/>
                </a:solidFill>
                <a:latin typeface="Arial" pitchFamily="34" charset="0"/>
                <a:cs typeface="Arial" pitchFamily="34" charset="0"/>
              </a:rPr>
              <a:t> negara</a:t>
            </a:r>
          </a:p>
        </p:txBody>
      </p:sp>
    </p:spTree>
    <p:extLst>
      <p:ext uri="{BB962C8B-B14F-4D97-AF65-F5344CB8AC3E}">
        <p14:creationId xmlns:p14="http://schemas.microsoft.com/office/powerpoint/2010/main" val="419298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A797E-E220-4ECD-B5B3-34784C990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116632"/>
            <a:ext cx="8352928"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KEYAKINAN NABI YUSUF ALAIHISSALAM;</a:t>
            </a:r>
          </a:p>
        </p:txBody>
      </p:sp>
      <p:pic>
        <p:nvPicPr>
          <p:cNvPr id="3" name="Picture 2">
            <a:extLst>
              <a:ext uri="{FF2B5EF4-FFF2-40B4-BE49-F238E27FC236}">
                <a16:creationId xmlns:a16="http://schemas.microsoft.com/office/drawing/2014/main" id="{E92BCCD9-0F75-426C-88B6-27F05235A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2" y="422594"/>
            <a:ext cx="9122683" cy="932690"/>
          </a:xfrm>
          <a:prstGeom prst="rect">
            <a:avLst/>
          </a:prstGeom>
          <a:effectLst>
            <a:outerShdw blurRad="50800" dist="50800" dir="5400000" algn="ctr" rotWithShape="0">
              <a:schemeClr val="tx1">
                <a:lumMod val="95000"/>
                <a:lumOff val="5000"/>
              </a:schemeClr>
            </a:outerShdw>
          </a:effectLst>
        </p:spPr>
      </p:pic>
      <p:sp>
        <p:nvSpPr>
          <p:cNvPr id="7" name="TextBox 6">
            <a:extLst>
              <a:ext uri="{FF2B5EF4-FFF2-40B4-BE49-F238E27FC236}">
                <a16:creationId xmlns:a16="http://schemas.microsoft.com/office/drawing/2014/main" id="{5DD03486-AB77-49F0-AA4E-C94E5F77F6E1}"/>
              </a:ext>
            </a:extLst>
          </p:cNvPr>
          <p:cNvSpPr txBox="1"/>
          <p:nvPr/>
        </p:nvSpPr>
        <p:spPr>
          <a:xfrm>
            <a:off x="4754271" y="764452"/>
            <a:ext cx="2374048" cy="461665"/>
          </a:xfrm>
          <a:prstGeom prst="rect">
            <a:avLst/>
          </a:prstGeom>
          <a:noFill/>
        </p:spPr>
        <p:txBody>
          <a:bodyPr wrap="none" rtlCol="0">
            <a:spAutoFit/>
          </a:bodyPr>
          <a:lstStyle/>
          <a:p>
            <a:r>
              <a:rPr lang="en-US" sz="2400" b="1" dirty="0">
                <a:latin typeface="Arial" pitchFamily="34" charset="0"/>
                <a:cs typeface="Arial" pitchFamily="34" charset="0"/>
              </a:rPr>
              <a:t>Ayat 55, Yusuf;</a:t>
            </a:r>
          </a:p>
        </p:txBody>
      </p:sp>
      <p:sp>
        <p:nvSpPr>
          <p:cNvPr id="9" name="TextBox 8">
            <a:extLst>
              <a:ext uri="{FF2B5EF4-FFF2-40B4-BE49-F238E27FC236}">
                <a16:creationId xmlns:a16="http://schemas.microsoft.com/office/drawing/2014/main" id="{F1944232-A36E-4730-A983-17A08C5ABA54}"/>
              </a:ext>
            </a:extLst>
          </p:cNvPr>
          <p:cNvSpPr txBox="1"/>
          <p:nvPr/>
        </p:nvSpPr>
        <p:spPr>
          <a:xfrm>
            <a:off x="1475656" y="2492896"/>
            <a:ext cx="5701583" cy="2481449"/>
          </a:xfrm>
          <a:prstGeom prst="rect">
            <a:avLst/>
          </a:prstGeom>
          <a:noFill/>
        </p:spPr>
        <p:txBody>
          <a:bodyPr wrap="square">
            <a:spAutoFit/>
          </a:bodyPr>
          <a:lstStyle/>
          <a:p>
            <a:pPr indent="42545" algn="r" rtl="1">
              <a:lnSpc>
                <a:spcPct val="150000"/>
              </a:lnSpc>
            </a:pPr>
            <a:r>
              <a:rPr lang="ar-SA" sz="54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قَالَ ٱجۡعَلۡنِي عَلَىٰ خَزَآئِنِ ٱلۡأَرۡضِۖ إِنِّي حَفِيظٌ عَلِيمٞ ٥٥</a:t>
            </a:r>
            <a:endParaRPr lang="en-MY"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937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pic>
        <p:nvPicPr>
          <p:cNvPr id="3" name="Picture 2">
            <a:extLst>
              <a:ext uri="{FF2B5EF4-FFF2-40B4-BE49-F238E27FC236}">
                <a16:creationId xmlns:a16="http://schemas.microsoft.com/office/drawing/2014/main" id="{B3D60008-4D98-483B-9355-7421D763B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8368"/>
            <a:ext cx="9144000" cy="850392"/>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E3446955-6A41-43CE-992C-B13C9DAB1DA7}"/>
              </a:ext>
            </a:extLst>
          </p:cNvPr>
          <p:cNvSpPr txBox="1"/>
          <p:nvPr/>
        </p:nvSpPr>
        <p:spPr>
          <a:xfrm>
            <a:off x="895309" y="2271151"/>
            <a:ext cx="7133075" cy="3246081"/>
          </a:xfrm>
          <a:prstGeom prst="rect">
            <a:avLst/>
          </a:prstGeom>
          <a:noFill/>
        </p:spPr>
        <p:txBody>
          <a:bodyPr wrap="square">
            <a:spAutoFit/>
          </a:bodyPr>
          <a:lstStyle/>
          <a:p>
            <a:pPr indent="449580" algn="just">
              <a:lnSpc>
                <a:spcPct val="150000"/>
              </a:lnSpc>
            </a:pPr>
            <a:r>
              <a:rPr lang="en-US" sz="2800" b="1" i="1" dirty="0">
                <a:effectLst/>
                <a:latin typeface="Arial" panose="020B0604020202020204" pitchFamily="34" charset="0"/>
                <a:ea typeface="Times New Roman" panose="02020603050405020304" pitchFamily="18" charset="0"/>
              </a:rPr>
              <a:t>“Yusuf </a:t>
            </a:r>
            <a:r>
              <a:rPr lang="en-US" sz="2800" b="1" i="1" dirty="0" err="1">
                <a:effectLst/>
                <a:latin typeface="Arial" panose="020B0604020202020204" pitchFamily="34" charset="0"/>
                <a:ea typeface="Times New Roman" panose="02020603050405020304" pitchFamily="18" charset="0"/>
              </a:rPr>
              <a:t>berkata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Jadikanlah</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daku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pengurus</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perbendaharaan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hasil</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bumi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Mesir</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sesungguhnya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aku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sedia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menjaganya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dengan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sebaik-baiknya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lagi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mengetahui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cara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mentadbirkannya</a:t>
            </a:r>
            <a:r>
              <a:rPr lang="en-US" sz="2800" b="1" i="1" dirty="0">
                <a:effectLst/>
                <a:latin typeface="Arial" panose="020B0604020202020204" pitchFamily="34" charset="0"/>
                <a:ea typeface="Times New Roman" panose="02020603050405020304" pitchFamily="18" charset="0"/>
              </a:rPr>
              <a:t>.”</a:t>
            </a:r>
            <a:endParaRPr lang="en-MY" sz="2400"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2038D7B-BE33-4D1C-9179-AEB9A01E8F59}"/>
              </a:ext>
            </a:extLst>
          </p:cNvPr>
          <p:cNvSpPr txBox="1"/>
          <p:nvPr/>
        </p:nvSpPr>
        <p:spPr>
          <a:xfrm>
            <a:off x="755577" y="116632"/>
            <a:ext cx="8352928"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KEYAKINAN NABI YUSUF ALAIHISSALAM;</a:t>
            </a:r>
          </a:p>
        </p:txBody>
      </p:sp>
    </p:spTree>
    <p:extLst>
      <p:ext uri="{BB962C8B-B14F-4D97-AF65-F5344CB8AC3E}">
        <p14:creationId xmlns:p14="http://schemas.microsoft.com/office/powerpoint/2010/main" val="2430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KISAH NABI YUSUF ALAIHISSALAM MENYEDARKAN KITA SUPAYA;</a:t>
            </a:r>
          </a:p>
        </p:txBody>
      </p:sp>
      <p:pic>
        <p:nvPicPr>
          <p:cNvPr id="5" name="Picture 4">
            <a:extLst>
              <a:ext uri="{FF2B5EF4-FFF2-40B4-BE49-F238E27FC236}">
                <a16:creationId xmlns:a16="http://schemas.microsoft.com/office/drawing/2014/main" id="{BD4D7D37-C8F1-4699-A123-F7F464856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464786"/>
            <a:ext cx="7488832" cy="4949962"/>
          </a:xfrm>
          <a:prstGeom prst="rect">
            <a:avLst/>
          </a:prstGeom>
        </p:spPr>
      </p:pic>
      <p:sp>
        <p:nvSpPr>
          <p:cNvPr id="11" name="TextBox 10">
            <a:extLst>
              <a:ext uri="{FF2B5EF4-FFF2-40B4-BE49-F238E27FC236}">
                <a16:creationId xmlns:a16="http://schemas.microsoft.com/office/drawing/2014/main" id="{57376ACE-1479-4706-B719-5883B180A908}"/>
              </a:ext>
            </a:extLst>
          </p:cNvPr>
          <p:cNvSpPr txBox="1"/>
          <p:nvPr/>
        </p:nvSpPr>
        <p:spPr>
          <a:xfrm>
            <a:off x="2411760" y="1717294"/>
            <a:ext cx="4083169" cy="830997"/>
          </a:xfrm>
          <a:prstGeom prst="rect">
            <a:avLst/>
          </a:prstGeom>
          <a:noFill/>
        </p:spPr>
        <p:txBody>
          <a:bodyPr wrap="none" rtlCol="0">
            <a:spAutoFit/>
          </a:bodyPr>
          <a:lstStyle/>
          <a:p>
            <a:r>
              <a:rPr lang="en-US" sz="2400" b="1" dirty="0" err="1">
                <a:latin typeface="Arial" pitchFamily="34" charset="0"/>
                <a:cs typeface="Arial" pitchFamily="34" charset="0"/>
              </a:rPr>
              <a:t>Sentiasa</a:t>
            </a:r>
            <a:r>
              <a:rPr lang="en-US" sz="2400" b="1" dirty="0">
                <a:latin typeface="Arial" pitchFamily="34" charset="0"/>
                <a:cs typeface="Arial" pitchFamily="34" charset="0"/>
              </a:rPr>
              <a:t> </a:t>
            </a:r>
            <a:r>
              <a:rPr lang="en-US" sz="2400" b="1" dirty="0" err="1">
                <a:latin typeface="Arial" pitchFamily="34" charset="0"/>
                <a:cs typeface="Arial" pitchFamily="34" charset="0"/>
              </a:rPr>
              <a:t>berkhidmat</a:t>
            </a:r>
            <a:r>
              <a:rPr lang="en-US" sz="2400" b="1" dirty="0">
                <a:latin typeface="Arial" pitchFamily="34" charset="0"/>
                <a:cs typeface="Arial" pitchFamily="34" charset="0"/>
              </a:rPr>
              <a:t> demi </a:t>
            </a:r>
          </a:p>
          <a:p>
            <a:r>
              <a:rPr lang="en-US" sz="2400" b="1" dirty="0" err="1">
                <a:latin typeface="Arial" pitchFamily="34" charset="0"/>
                <a:cs typeface="Arial" pitchFamily="34" charset="0"/>
              </a:rPr>
              <a:t>menjaga</a:t>
            </a:r>
            <a:r>
              <a:rPr lang="en-US" sz="2400" b="1" dirty="0">
                <a:latin typeface="Arial" pitchFamily="34" charset="0"/>
                <a:cs typeface="Arial" pitchFamily="34" charset="0"/>
              </a:rPr>
              <a:t> </a:t>
            </a:r>
            <a:r>
              <a:rPr lang="en-US" sz="2400" b="1" dirty="0" err="1">
                <a:latin typeface="Arial" pitchFamily="34" charset="0"/>
                <a:cs typeface="Arial" pitchFamily="34" charset="0"/>
              </a:rPr>
              <a:t>kemaslahatan</a:t>
            </a:r>
            <a:endParaRPr lang="en-US" sz="2400" b="1" dirty="0">
              <a:latin typeface="Arial" pitchFamily="34" charset="0"/>
              <a:cs typeface="Arial" pitchFamily="34" charset="0"/>
            </a:endParaRPr>
          </a:p>
        </p:txBody>
      </p:sp>
      <p:sp>
        <p:nvSpPr>
          <p:cNvPr id="10" name="TextBox 9">
            <a:extLst>
              <a:ext uri="{FF2B5EF4-FFF2-40B4-BE49-F238E27FC236}">
                <a16:creationId xmlns:a16="http://schemas.microsoft.com/office/drawing/2014/main" id="{17C36C8A-DA6B-4A24-B488-B26E3F7DAA05}"/>
              </a:ext>
            </a:extLst>
          </p:cNvPr>
          <p:cNvSpPr txBox="1"/>
          <p:nvPr/>
        </p:nvSpPr>
        <p:spPr>
          <a:xfrm>
            <a:off x="2375857" y="3284984"/>
            <a:ext cx="5806398" cy="1200329"/>
          </a:xfrm>
          <a:prstGeom prst="rect">
            <a:avLst/>
          </a:prstGeom>
          <a:noFill/>
        </p:spPr>
        <p:txBody>
          <a:bodyPr wrap="none" rtlCol="0">
            <a:spAutoFit/>
          </a:bodyPr>
          <a:lstStyle/>
          <a:p>
            <a:r>
              <a:rPr lang="en-US" sz="2400" b="1" dirty="0" err="1">
                <a:latin typeface="Arial" pitchFamily="34" charset="0"/>
                <a:cs typeface="Arial" pitchFamily="34" charset="0"/>
              </a:rPr>
              <a:t>Memastikan</a:t>
            </a:r>
            <a:r>
              <a:rPr lang="en-US" sz="2400" b="1" dirty="0">
                <a:latin typeface="Arial" pitchFamily="34" charset="0"/>
                <a:cs typeface="Arial" pitchFamily="34" charset="0"/>
              </a:rPr>
              <a:t> negara </a:t>
            </a:r>
            <a:r>
              <a:rPr lang="en-US" sz="2400" b="1" dirty="0" err="1">
                <a:latin typeface="Arial" pitchFamily="34" charset="0"/>
                <a:cs typeface="Arial" pitchFamily="34" charset="0"/>
              </a:rPr>
              <a:t>ditadbir</a:t>
            </a:r>
            <a:r>
              <a:rPr lang="en-US" sz="2400" b="1" dirty="0">
                <a:latin typeface="Arial" pitchFamily="34" charset="0"/>
                <a:cs typeface="Arial" pitchFamily="34" charset="0"/>
              </a:rPr>
              <a:t> </a:t>
            </a:r>
            <a:r>
              <a:rPr lang="en-US" sz="2400" b="1" dirty="0" err="1">
                <a:latin typeface="Arial" pitchFamily="34" charset="0"/>
                <a:cs typeface="Arial" pitchFamily="34" charset="0"/>
              </a:rPr>
              <a:t>baik</a:t>
            </a:r>
            <a:r>
              <a:rPr lang="en-US" sz="2400" b="1" dirty="0">
                <a:latin typeface="Arial" pitchFamily="34" charset="0"/>
                <a:cs typeface="Arial" pitchFamily="34" charset="0"/>
              </a:rPr>
              <a:t> </a:t>
            </a:r>
          </a:p>
          <a:p>
            <a:r>
              <a:rPr lang="en-US" sz="2400" b="1" dirty="0" err="1">
                <a:latin typeface="Arial" pitchFamily="34" charset="0"/>
                <a:cs typeface="Arial" pitchFamily="34" charset="0"/>
              </a:rPr>
              <a:t>berlandaskan</a:t>
            </a:r>
            <a:r>
              <a:rPr lang="en-US" sz="2400" b="1" dirty="0">
                <a:latin typeface="Arial" pitchFamily="34" charset="0"/>
                <a:cs typeface="Arial" pitchFamily="34" charset="0"/>
              </a:rPr>
              <a:t> al-Quran dan al-Sunnah </a:t>
            </a:r>
          </a:p>
          <a:p>
            <a:r>
              <a:rPr lang="en-US" sz="2400" b="1" dirty="0" err="1">
                <a:latin typeface="Arial" pitchFamily="34" charset="0"/>
                <a:cs typeface="Arial" pitchFamily="34" charset="0"/>
              </a:rPr>
              <a:t>serta</a:t>
            </a:r>
            <a:r>
              <a:rPr lang="en-US" sz="2400" b="1" dirty="0">
                <a:latin typeface="Arial" pitchFamily="34" charset="0"/>
                <a:cs typeface="Arial" pitchFamily="34" charset="0"/>
              </a:rPr>
              <a:t> </a:t>
            </a:r>
            <a:r>
              <a:rPr lang="en-US" sz="2400" b="1" dirty="0" err="1">
                <a:latin typeface="Arial" pitchFamily="34" charset="0"/>
                <a:cs typeface="Arial" pitchFamily="34" charset="0"/>
              </a:rPr>
              <a:t>Qudwah</a:t>
            </a:r>
            <a:r>
              <a:rPr lang="en-US" sz="2400" b="1" dirty="0">
                <a:latin typeface="Arial" pitchFamily="34" charset="0"/>
                <a:cs typeface="Arial" pitchFamily="34" charset="0"/>
              </a:rPr>
              <a:t> </a:t>
            </a:r>
            <a:r>
              <a:rPr lang="en-US" sz="2400" b="1" dirty="0" err="1">
                <a:latin typeface="Arial" pitchFamily="34" charset="0"/>
                <a:cs typeface="Arial" pitchFamily="34" charset="0"/>
              </a:rPr>
              <a:t>Hasanah</a:t>
            </a:r>
            <a:endParaRPr lang="en-US" sz="2400" b="1" dirty="0">
              <a:latin typeface="Arial" pitchFamily="34" charset="0"/>
              <a:cs typeface="Arial" pitchFamily="34" charset="0"/>
            </a:endParaRPr>
          </a:p>
        </p:txBody>
      </p:sp>
      <p:sp>
        <p:nvSpPr>
          <p:cNvPr id="17" name="TextBox 16">
            <a:extLst>
              <a:ext uri="{FF2B5EF4-FFF2-40B4-BE49-F238E27FC236}">
                <a16:creationId xmlns:a16="http://schemas.microsoft.com/office/drawing/2014/main" id="{DC92CC8D-92AE-44ED-B46A-C7EE561D0B0A}"/>
              </a:ext>
            </a:extLst>
          </p:cNvPr>
          <p:cNvSpPr txBox="1"/>
          <p:nvPr/>
        </p:nvSpPr>
        <p:spPr>
          <a:xfrm>
            <a:off x="2530415" y="5108991"/>
            <a:ext cx="4458272" cy="1200329"/>
          </a:xfrm>
          <a:prstGeom prst="rect">
            <a:avLst/>
          </a:prstGeom>
          <a:noFill/>
        </p:spPr>
        <p:txBody>
          <a:bodyPr wrap="none" rtlCol="0">
            <a:spAutoFit/>
          </a:bodyPr>
          <a:lstStyle/>
          <a:p>
            <a:r>
              <a:rPr lang="en-US" sz="2400" b="1" dirty="0" err="1">
                <a:latin typeface="Arial" pitchFamily="34" charset="0"/>
                <a:cs typeface="Arial" pitchFamily="34" charset="0"/>
              </a:rPr>
              <a:t>Utamakan</a:t>
            </a:r>
            <a:r>
              <a:rPr lang="en-US" sz="2400" b="1" dirty="0">
                <a:latin typeface="Arial" pitchFamily="34" charset="0"/>
                <a:cs typeface="Arial" pitchFamily="34" charset="0"/>
              </a:rPr>
              <a:t> </a:t>
            </a:r>
            <a:r>
              <a:rPr lang="en-US" sz="2400" b="1" dirty="0" err="1">
                <a:latin typeface="Arial" pitchFamily="34" charset="0"/>
                <a:cs typeface="Arial" pitchFamily="34" charset="0"/>
              </a:rPr>
              <a:t>sifat</a:t>
            </a:r>
            <a:r>
              <a:rPr lang="en-US" sz="2400" b="1" dirty="0">
                <a:latin typeface="Arial" pitchFamily="34" charset="0"/>
                <a:cs typeface="Arial" pitchFamily="34" charset="0"/>
              </a:rPr>
              <a:t> </a:t>
            </a:r>
            <a:r>
              <a:rPr lang="en-US" sz="2400" b="1" dirty="0" err="1">
                <a:latin typeface="Arial" pitchFamily="34" charset="0"/>
                <a:cs typeface="Arial" pitchFamily="34" charset="0"/>
              </a:rPr>
              <a:t>amanah</a:t>
            </a:r>
            <a:r>
              <a:rPr lang="en-US" sz="2400" b="1" dirty="0">
                <a:latin typeface="Arial" pitchFamily="34" charset="0"/>
                <a:cs typeface="Arial" pitchFamily="34" charset="0"/>
              </a:rPr>
              <a:t> dan </a:t>
            </a:r>
          </a:p>
          <a:p>
            <a:r>
              <a:rPr lang="en-US" sz="2400" b="1" dirty="0" err="1">
                <a:latin typeface="Arial" pitchFamily="34" charset="0"/>
                <a:cs typeface="Arial" pitchFamily="34" charset="0"/>
              </a:rPr>
              <a:t>berilmu</a:t>
            </a:r>
            <a:r>
              <a:rPr lang="en-US" sz="2400" b="1" dirty="0">
                <a:latin typeface="Arial" pitchFamily="34" charset="0"/>
                <a:cs typeface="Arial" pitchFamily="34" charset="0"/>
              </a:rPr>
              <a:t> </a:t>
            </a:r>
            <a:r>
              <a:rPr lang="en-US" sz="2400" b="1" dirty="0" err="1">
                <a:latin typeface="Arial" pitchFamily="34" charset="0"/>
                <a:cs typeface="Arial" pitchFamily="34" charset="0"/>
              </a:rPr>
              <a:t>dalam</a:t>
            </a:r>
            <a:r>
              <a:rPr lang="en-US" sz="2400" b="1" dirty="0">
                <a:latin typeface="Arial" pitchFamily="34" charset="0"/>
                <a:cs typeface="Arial" pitchFamily="34" charset="0"/>
              </a:rPr>
              <a:t> </a:t>
            </a:r>
            <a:r>
              <a:rPr lang="en-US" sz="2400" b="1" dirty="0" err="1">
                <a:latin typeface="Arial" pitchFamily="34" charset="0"/>
                <a:cs typeface="Arial" pitchFamily="34" charset="0"/>
              </a:rPr>
              <a:t>menguruskan</a:t>
            </a:r>
            <a:r>
              <a:rPr lang="en-US" sz="2400" b="1" dirty="0">
                <a:latin typeface="Arial" pitchFamily="34" charset="0"/>
                <a:cs typeface="Arial" pitchFamily="34" charset="0"/>
              </a:rPr>
              <a:t> </a:t>
            </a:r>
          </a:p>
          <a:p>
            <a:r>
              <a:rPr lang="en-US" sz="2400" b="1" dirty="0" err="1">
                <a:latin typeface="Arial" pitchFamily="34" charset="0"/>
                <a:cs typeface="Arial" pitchFamily="34" charset="0"/>
              </a:rPr>
              <a:t>khazanah</a:t>
            </a:r>
            <a:r>
              <a:rPr lang="en-US" sz="2400" b="1" dirty="0">
                <a:latin typeface="Arial" pitchFamily="34" charset="0"/>
                <a:cs typeface="Arial" pitchFamily="34" charset="0"/>
              </a:rPr>
              <a:t> negara</a:t>
            </a:r>
          </a:p>
        </p:txBody>
      </p:sp>
    </p:spTree>
    <p:extLst>
      <p:ext uri="{BB962C8B-B14F-4D97-AF65-F5344CB8AC3E}">
        <p14:creationId xmlns:p14="http://schemas.microsoft.com/office/powerpoint/2010/main" val="33027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707886"/>
          </a:xfrm>
          <a:prstGeom prst="rect">
            <a:avLst/>
          </a:prstGeom>
          <a:noFill/>
        </p:spPr>
        <p:txBody>
          <a:bodyPr wrap="square" rtlCol="0">
            <a:spAutoFit/>
          </a:bodyPr>
          <a:lstStyle/>
          <a:p>
            <a:r>
              <a:rPr lang="en-MY" sz="2000" b="1" dirty="0">
                <a:latin typeface="Arial" panose="020B0604020202020204" pitchFamily="34" charset="0"/>
                <a:cs typeface="Arial" panose="020B0604020202020204" pitchFamily="34" charset="0"/>
              </a:rPr>
              <a:t>SEPATUTNYA KISAH-KISAH RASUL DAN NABI SERTA NILAI-NILAI INTEGRITI YANG DITUNJUKKAN DALAM AL-QURAN ITU;</a:t>
            </a:r>
          </a:p>
        </p:txBody>
      </p:sp>
      <p:pic>
        <p:nvPicPr>
          <p:cNvPr id="13" name="Picture 12">
            <a:extLst>
              <a:ext uri="{FF2B5EF4-FFF2-40B4-BE49-F238E27FC236}">
                <a16:creationId xmlns:a16="http://schemas.microsoft.com/office/drawing/2014/main" id="{F8F98C6C-FE1E-4172-BFBF-F1B26EDBF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30" y="1909730"/>
            <a:ext cx="8252740" cy="3775570"/>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2240435" y="2204864"/>
            <a:ext cx="5346335" cy="830997"/>
          </a:xfrm>
          <a:prstGeom prst="rect">
            <a:avLst/>
          </a:prstGeom>
          <a:noFill/>
        </p:spPr>
        <p:txBody>
          <a:bodyPr wrap="none" rtlCol="0">
            <a:spAutoFit/>
          </a:bodyPr>
          <a:lstStyle/>
          <a:p>
            <a:r>
              <a:rPr lang="en-US" sz="2400" b="1" dirty="0">
                <a:latin typeface="Arial" pitchFamily="34" charset="0"/>
                <a:cs typeface="Arial" pitchFamily="34" charset="0"/>
              </a:rPr>
              <a:t>Di </a:t>
            </a:r>
            <a:r>
              <a:rPr lang="en-US" sz="2400" b="1" dirty="0" err="1">
                <a:latin typeface="Arial" pitchFamily="34" charset="0"/>
                <a:cs typeface="Arial" pitchFamily="34" charset="0"/>
              </a:rPr>
              <a:t>serap</a:t>
            </a:r>
            <a:r>
              <a:rPr lang="en-US" sz="2400" b="1" dirty="0">
                <a:latin typeface="Arial" pitchFamily="34" charset="0"/>
                <a:cs typeface="Arial" pitchFamily="34" charset="0"/>
              </a:rPr>
              <a:t> dan </a:t>
            </a:r>
            <a:r>
              <a:rPr lang="en-US" sz="2400" b="1" dirty="0" err="1">
                <a:latin typeface="Arial" pitchFamily="34" charset="0"/>
                <a:cs typeface="Arial" pitchFamily="34" charset="0"/>
              </a:rPr>
              <a:t>ditanam</a:t>
            </a:r>
            <a:r>
              <a:rPr lang="en-US" sz="2400" b="1" dirty="0">
                <a:latin typeface="Arial" pitchFamily="34" charset="0"/>
                <a:cs typeface="Arial" pitchFamily="34" charset="0"/>
              </a:rPr>
              <a:t> </a:t>
            </a:r>
            <a:r>
              <a:rPr lang="en-US" sz="2400" b="1" dirty="0" err="1">
                <a:latin typeface="Arial" pitchFamily="34" charset="0"/>
                <a:cs typeface="Arial" pitchFamily="34" charset="0"/>
              </a:rPr>
              <a:t>menjadi</a:t>
            </a:r>
            <a:r>
              <a:rPr lang="en-US" sz="2400" b="1" dirty="0">
                <a:latin typeface="Arial" pitchFamily="34" charset="0"/>
                <a:cs typeface="Arial" pitchFamily="34" charset="0"/>
              </a:rPr>
              <a:t> </a:t>
            </a:r>
            <a:r>
              <a:rPr lang="en-US" sz="2400" b="1" dirty="0" err="1">
                <a:latin typeface="Arial" pitchFamily="34" charset="0"/>
                <a:cs typeface="Arial" pitchFamily="34" charset="0"/>
              </a:rPr>
              <a:t>satu</a:t>
            </a:r>
            <a:r>
              <a:rPr lang="en-US" sz="2400" b="1" dirty="0">
                <a:latin typeface="Arial" pitchFamily="34" charset="0"/>
                <a:cs typeface="Arial" pitchFamily="34" charset="0"/>
              </a:rPr>
              <a:t> </a:t>
            </a:r>
          </a:p>
          <a:p>
            <a:r>
              <a:rPr lang="en-US" sz="2400" b="1" dirty="0" err="1">
                <a:latin typeface="Arial" pitchFamily="34" charset="0"/>
                <a:cs typeface="Arial" pitchFamily="34" charset="0"/>
              </a:rPr>
              <a:t>sikap</a:t>
            </a:r>
            <a:r>
              <a:rPr lang="en-US" sz="2400" b="1" dirty="0">
                <a:latin typeface="Arial" pitchFamily="34" charset="0"/>
                <a:cs typeface="Arial" pitchFamily="34" charset="0"/>
              </a:rPr>
              <a:t> yang </a:t>
            </a:r>
            <a:r>
              <a:rPr lang="en-US" sz="2400" b="1" dirty="0" err="1">
                <a:latin typeface="Arial" pitchFamily="34" charset="0"/>
                <a:cs typeface="Arial" pitchFamily="34" charset="0"/>
              </a:rPr>
              <a:t>sebati</a:t>
            </a:r>
            <a:r>
              <a:rPr lang="en-US" sz="2400" b="1" dirty="0">
                <a:latin typeface="Arial" pitchFamily="34" charset="0"/>
                <a:cs typeface="Arial" pitchFamily="34" charset="0"/>
              </a:rPr>
              <a:t> </a:t>
            </a:r>
            <a:r>
              <a:rPr lang="en-US" sz="2400" b="1" dirty="0" err="1">
                <a:latin typeface="Arial" pitchFamily="34" charset="0"/>
                <a:cs typeface="Arial" pitchFamily="34" charset="0"/>
              </a:rPr>
              <a:t>dalam</a:t>
            </a:r>
            <a:r>
              <a:rPr lang="en-US" sz="2400" b="1" dirty="0">
                <a:latin typeface="Arial" pitchFamily="34" charset="0"/>
                <a:cs typeface="Arial" pitchFamily="34" charset="0"/>
              </a:rPr>
              <a:t> </a:t>
            </a:r>
            <a:r>
              <a:rPr lang="en-US" sz="2400" b="1" dirty="0" err="1">
                <a:latin typeface="Arial" pitchFamily="34" charset="0"/>
                <a:cs typeface="Arial" pitchFamily="34" charset="0"/>
              </a:rPr>
              <a:t>diri</a:t>
            </a:r>
            <a:r>
              <a:rPr lang="en-US" sz="2400" b="1" dirty="0">
                <a:latin typeface="Arial" pitchFamily="34" charset="0"/>
                <a:cs typeface="Arial" pitchFamily="34" charset="0"/>
              </a:rPr>
              <a:t> </a:t>
            </a:r>
            <a:r>
              <a:rPr lang="en-US" sz="2400" b="1" dirty="0" err="1">
                <a:latin typeface="Arial" pitchFamily="34" charset="0"/>
                <a:cs typeface="Arial" pitchFamily="34" charset="0"/>
              </a:rPr>
              <a:t>kita</a:t>
            </a:r>
            <a:endParaRPr lang="en-US" sz="2400" b="1" dirty="0">
              <a:latin typeface="Arial" pitchFamily="34" charset="0"/>
              <a:cs typeface="Arial" pitchFamily="34" charset="0"/>
            </a:endParaRPr>
          </a:p>
        </p:txBody>
      </p:sp>
      <p:sp>
        <p:nvSpPr>
          <p:cNvPr id="17" name="TextBox 16">
            <a:extLst>
              <a:ext uri="{FF2B5EF4-FFF2-40B4-BE49-F238E27FC236}">
                <a16:creationId xmlns:a16="http://schemas.microsoft.com/office/drawing/2014/main" id="{FBCDDD97-0D65-482D-BA0F-E94D12905BDA}"/>
              </a:ext>
            </a:extLst>
          </p:cNvPr>
          <p:cNvSpPr txBox="1"/>
          <p:nvPr/>
        </p:nvSpPr>
        <p:spPr>
          <a:xfrm>
            <a:off x="2195736" y="4005064"/>
            <a:ext cx="6319359" cy="1200329"/>
          </a:xfrm>
          <a:prstGeom prst="rect">
            <a:avLst/>
          </a:prstGeom>
          <a:noFill/>
        </p:spPr>
        <p:txBody>
          <a:bodyPr wrap="none" rtlCol="0">
            <a:spAutoFit/>
          </a:bodyPr>
          <a:lstStyle/>
          <a:p>
            <a:r>
              <a:rPr lang="en-US" sz="2400" b="1" dirty="0" err="1">
                <a:latin typeface="Arial" pitchFamily="34" charset="0"/>
                <a:cs typeface="Arial" pitchFamily="34" charset="0"/>
              </a:rPr>
              <a:t>Menyerlahkan</a:t>
            </a:r>
            <a:r>
              <a:rPr lang="en-US" sz="2400" b="1" dirty="0">
                <a:latin typeface="Arial" pitchFamily="34" charset="0"/>
                <a:cs typeface="Arial" pitchFamily="34" charset="0"/>
              </a:rPr>
              <a:t> </a:t>
            </a:r>
            <a:r>
              <a:rPr lang="en-US" sz="2400" b="1" dirty="0" err="1">
                <a:latin typeface="Arial" pitchFamily="34" charset="0"/>
                <a:cs typeface="Arial" pitchFamily="34" charset="0"/>
              </a:rPr>
              <a:t>dalam</a:t>
            </a:r>
            <a:r>
              <a:rPr lang="en-US" sz="2400" b="1" dirty="0">
                <a:latin typeface="Arial" pitchFamily="34" charset="0"/>
                <a:cs typeface="Arial" pitchFamily="34" charset="0"/>
              </a:rPr>
              <a:t>  </a:t>
            </a:r>
            <a:r>
              <a:rPr lang="en-US" sz="2400" b="1" dirty="0" err="1">
                <a:latin typeface="Arial" pitchFamily="34" charset="0"/>
                <a:cs typeface="Arial" pitchFamily="34" charset="0"/>
              </a:rPr>
              <a:t>bentuk</a:t>
            </a:r>
            <a:r>
              <a:rPr lang="en-US" sz="2400" b="1" dirty="0">
                <a:latin typeface="Arial" pitchFamily="34" charset="0"/>
                <a:cs typeface="Arial" pitchFamily="34" charset="0"/>
              </a:rPr>
              <a:t> </a:t>
            </a:r>
            <a:r>
              <a:rPr lang="en-US" sz="2400" b="1" dirty="0" err="1">
                <a:latin typeface="Arial" pitchFamily="34" charset="0"/>
                <a:cs typeface="Arial" pitchFamily="34" charset="0"/>
              </a:rPr>
              <a:t>perlakuan</a:t>
            </a:r>
            <a:r>
              <a:rPr lang="en-US" sz="2400" b="1" dirty="0">
                <a:latin typeface="Arial" pitchFamily="34" charset="0"/>
                <a:cs typeface="Arial" pitchFamily="34" charset="0"/>
              </a:rPr>
              <a:t>, </a:t>
            </a:r>
          </a:p>
          <a:p>
            <a:r>
              <a:rPr lang="en-US" sz="2400" b="1" dirty="0" err="1">
                <a:latin typeface="Arial" pitchFamily="34" charset="0"/>
                <a:cs typeface="Arial" pitchFamily="34" charset="0"/>
              </a:rPr>
              <a:t>kelembutan</a:t>
            </a:r>
            <a:r>
              <a:rPr lang="en-US" sz="2400" b="1" dirty="0">
                <a:latin typeface="Arial" pitchFamily="34" charset="0"/>
                <a:cs typeface="Arial" pitchFamily="34" charset="0"/>
              </a:rPr>
              <a:t> </a:t>
            </a:r>
            <a:r>
              <a:rPr lang="en-US" sz="2400" b="1" dirty="0" err="1">
                <a:latin typeface="Arial" pitchFamily="34" charset="0"/>
                <a:cs typeface="Arial" pitchFamily="34" charset="0"/>
              </a:rPr>
              <a:t>peribadi</a:t>
            </a:r>
            <a:r>
              <a:rPr lang="en-US" sz="2400" b="1" dirty="0">
                <a:latin typeface="Arial" pitchFamily="34" charset="0"/>
                <a:cs typeface="Arial" pitchFamily="34" charset="0"/>
              </a:rPr>
              <a:t>, </a:t>
            </a:r>
            <a:r>
              <a:rPr lang="en-US" sz="2400" b="1" dirty="0" err="1">
                <a:latin typeface="Arial" pitchFamily="34" charset="0"/>
                <a:cs typeface="Arial" pitchFamily="34" charset="0"/>
              </a:rPr>
              <a:t>kemuliaan</a:t>
            </a:r>
            <a:r>
              <a:rPr lang="en-US" sz="2400" b="1" dirty="0">
                <a:latin typeface="Arial" pitchFamily="34" charset="0"/>
                <a:cs typeface="Arial" pitchFamily="34" charset="0"/>
              </a:rPr>
              <a:t> </a:t>
            </a:r>
            <a:r>
              <a:rPr lang="en-US" sz="2400" b="1" dirty="0" err="1">
                <a:latin typeface="Arial" pitchFamily="34" charset="0"/>
                <a:cs typeface="Arial" pitchFamily="34" charset="0"/>
              </a:rPr>
              <a:t>akhlak</a:t>
            </a:r>
            <a:r>
              <a:rPr lang="en-US" sz="2400" b="1" dirty="0">
                <a:latin typeface="Arial" pitchFamily="34" charset="0"/>
                <a:cs typeface="Arial" pitchFamily="34" charset="0"/>
              </a:rPr>
              <a:t>, </a:t>
            </a:r>
          </a:p>
          <a:p>
            <a:r>
              <a:rPr lang="en-US" sz="2400" b="1" dirty="0" err="1">
                <a:latin typeface="Arial" pitchFamily="34" charset="0"/>
                <a:cs typeface="Arial" pitchFamily="34" charset="0"/>
              </a:rPr>
              <a:t>ada</a:t>
            </a:r>
            <a:r>
              <a:rPr lang="en-US" sz="2400" b="1" dirty="0">
                <a:latin typeface="Arial" pitchFamily="34" charset="0"/>
                <a:cs typeface="Arial" pitchFamily="34" charset="0"/>
              </a:rPr>
              <a:t> </a:t>
            </a:r>
            <a:r>
              <a:rPr lang="en-US" sz="2400" b="1" dirty="0" err="1">
                <a:latin typeface="Arial" pitchFamily="34" charset="0"/>
                <a:cs typeface="Arial" pitchFamily="34" charset="0"/>
              </a:rPr>
              <a:t>kejujuran</a:t>
            </a:r>
            <a:r>
              <a:rPr lang="en-US" sz="2400" b="1" dirty="0">
                <a:latin typeface="Arial" pitchFamily="34" charset="0"/>
                <a:cs typeface="Arial" pitchFamily="34" charset="0"/>
              </a:rPr>
              <a:t> dan </a:t>
            </a:r>
            <a:r>
              <a:rPr lang="en-US" sz="2400" b="1" dirty="0" err="1">
                <a:latin typeface="Arial" pitchFamily="34" charset="0"/>
                <a:cs typeface="Arial" pitchFamily="34" charset="0"/>
              </a:rPr>
              <a:t>kebertanggungjawaban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48158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PEMBUDAYAAN NILAI INTEGRITI MERUPAKAN;</a:t>
            </a:r>
          </a:p>
        </p:txBody>
      </p:sp>
      <p:pic>
        <p:nvPicPr>
          <p:cNvPr id="5" name="Picture 4">
            <a:extLst>
              <a:ext uri="{FF2B5EF4-FFF2-40B4-BE49-F238E27FC236}">
                <a16:creationId xmlns:a16="http://schemas.microsoft.com/office/drawing/2014/main" id="{36AF8728-981E-4E72-BF4D-0589F20B6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80233"/>
            <a:ext cx="1872208" cy="4757079"/>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2264577" y="1772816"/>
            <a:ext cx="3938899" cy="954107"/>
          </a:xfrm>
          <a:prstGeom prst="rect">
            <a:avLst/>
          </a:prstGeom>
          <a:noFill/>
        </p:spPr>
        <p:txBody>
          <a:bodyPr wrap="none" rtlCol="0">
            <a:spAutoFit/>
          </a:bodyPr>
          <a:lstStyle/>
          <a:p>
            <a:r>
              <a:rPr lang="en-US" sz="2800" b="1" dirty="0">
                <a:latin typeface="Arial" pitchFamily="34" charset="0"/>
                <a:cs typeface="Arial" pitchFamily="34" charset="0"/>
              </a:rPr>
              <a:t>Satu </a:t>
            </a:r>
            <a:r>
              <a:rPr lang="en-US" sz="2800" b="1" dirty="0" err="1">
                <a:latin typeface="Arial" pitchFamily="34" charset="0"/>
                <a:cs typeface="Arial" pitchFamily="34" charset="0"/>
              </a:rPr>
              <a:t>sifat</a:t>
            </a:r>
            <a:r>
              <a:rPr lang="en-US" sz="2800" b="1" dirty="0">
                <a:latin typeface="Arial" pitchFamily="34" charset="0"/>
                <a:cs typeface="Arial" pitchFamily="34" charset="0"/>
              </a:rPr>
              <a:t> </a:t>
            </a:r>
            <a:r>
              <a:rPr lang="en-US" sz="2800" b="1" dirty="0" err="1">
                <a:latin typeface="Arial" pitchFamily="34" charset="0"/>
                <a:cs typeface="Arial" pitchFamily="34" charset="0"/>
              </a:rPr>
              <a:t>terpuji</a:t>
            </a:r>
            <a:r>
              <a:rPr lang="en-US" sz="2800" b="1" dirty="0">
                <a:latin typeface="Arial" pitchFamily="34" charset="0"/>
                <a:cs typeface="Arial" pitchFamily="34" charset="0"/>
              </a:rPr>
              <a:t> </a:t>
            </a:r>
            <a:r>
              <a:rPr lang="en-US" sz="2800" b="1" dirty="0" err="1">
                <a:latin typeface="Arial" pitchFamily="34" charset="0"/>
                <a:cs typeface="Arial" pitchFamily="34" charset="0"/>
              </a:rPr>
              <a:t>iaitu</a:t>
            </a:r>
            <a:r>
              <a:rPr lang="en-US" sz="2800" b="1" dirty="0">
                <a:latin typeface="Arial" pitchFamily="34" charset="0"/>
                <a:cs typeface="Arial" pitchFamily="34" charset="0"/>
              </a:rPr>
              <a:t> </a:t>
            </a:r>
          </a:p>
          <a:p>
            <a:r>
              <a:rPr lang="en-US" sz="2800" b="1" dirty="0" err="1">
                <a:latin typeface="Arial" pitchFamily="34" charset="0"/>
                <a:cs typeface="Arial" pitchFamily="34" charset="0"/>
              </a:rPr>
              <a:t>sifat</a:t>
            </a:r>
            <a:r>
              <a:rPr lang="en-US" sz="2800" b="1" dirty="0">
                <a:latin typeface="Arial" pitchFamily="34" charset="0"/>
                <a:cs typeface="Arial" pitchFamily="34" charset="0"/>
              </a:rPr>
              <a:t> </a:t>
            </a:r>
            <a:r>
              <a:rPr lang="en-US" sz="2800" b="1" dirty="0" err="1">
                <a:latin typeface="Arial" pitchFamily="34" charset="0"/>
                <a:cs typeface="Arial" pitchFamily="34" charset="0"/>
              </a:rPr>
              <a:t>mahmudah</a:t>
            </a:r>
            <a:endParaRPr lang="en-US" sz="28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99837712-A527-422A-B5F8-6ED9FC3A9F28}"/>
              </a:ext>
            </a:extLst>
          </p:cNvPr>
          <p:cNvSpPr txBox="1"/>
          <p:nvPr/>
        </p:nvSpPr>
        <p:spPr>
          <a:xfrm>
            <a:off x="2338169" y="3320461"/>
            <a:ext cx="6138219" cy="954107"/>
          </a:xfrm>
          <a:prstGeom prst="rect">
            <a:avLst/>
          </a:prstGeom>
          <a:noFill/>
        </p:spPr>
        <p:txBody>
          <a:bodyPr wrap="none" rtlCol="0">
            <a:spAutoFit/>
          </a:bodyPr>
          <a:lstStyle/>
          <a:p>
            <a:r>
              <a:rPr lang="en-US" sz="2800" b="1" dirty="0">
                <a:latin typeface="Arial" pitchFamily="34" charset="0"/>
                <a:cs typeface="Arial" pitchFamily="34" charset="0"/>
              </a:rPr>
              <a:t>Sifat yang </a:t>
            </a:r>
            <a:r>
              <a:rPr lang="en-US" sz="2800" b="1" dirty="0" err="1">
                <a:latin typeface="Arial" pitchFamily="34" charset="0"/>
                <a:cs typeface="Arial" pitchFamily="34" charset="0"/>
              </a:rPr>
              <a:t>harus</a:t>
            </a:r>
            <a:r>
              <a:rPr lang="en-US" sz="2800" b="1" dirty="0">
                <a:latin typeface="Arial" pitchFamily="34" charset="0"/>
                <a:cs typeface="Arial" pitchFamily="34" charset="0"/>
              </a:rPr>
              <a:t> </a:t>
            </a:r>
            <a:r>
              <a:rPr lang="en-US" sz="2800" b="1" dirty="0" err="1">
                <a:latin typeface="Arial" pitchFamily="34" charset="0"/>
                <a:cs typeface="Arial" pitchFamily="34" charset="0"/>
              </a:rPr>
              <a:t>diterapkan</a:t>
            </a:r>
            <a:r>
              <a:rPr lang="en-US" sz="2800" b="1" dirty="0">
                <a:latin typeface="Arial" pitchFamily="34" charset="0"/>
                <a:cs typeface="Arial" pitchFamily="34" charset="0"/>
              </a:rPr>
              <a:t> </a:t>
            </a:r>
            <a:r>
              <a:rPr lang="en-US" sz="2800" b="1" dirty="0" err="1">
                <a:latin typeface="Arial" pitchFamily="34" charset="0"/>
                <a:cs typeface="Arial" pitchFamily="34" charset="0"/>
              </a:rPr>
              <a:t>dalam</a:t>
            </a:r>
            <a:r>
              <a:rPr lang="en-US" sz="2800" b="1" dirty="0">
                <a:latin typeface="Arial" pitchFamily="34" charset="0"/>
                <a:cs typeface="Arial" pitchFamily="34" charset="0"/>
              </a:rPr>
              <a:t> </a:t>
            </a:r>
          </a:p>
          <a:p>
            <a:r>
              <a:rPr lang="en-US" sz="2800" b="1" dirty="0" err="1">
                <a:latin typeface="Arial" pitchFamily="34" charset="0"/>
                <a:cs typeface="Arial" pitchFamily="34" charset="0"/>
              </a:rPr>
              <a:t>kehidupan</a:t>
            </a:r>
            <a:r>
              <a:rPr lang="en-US" sz="2800" b="1" dirty="0">
                <a:latin typeface="Arial" pitchFamily="34" charset="0"/>
                <a:cs typeface="Arial" pitchFamily="34" charset="0"/>
              </a:rPr>
              <a:t> </a:t>
            </a:r>
            <a:r>
              <a:rPr lang="en-US" sz="2800" b="1" dirty="0" err="1">
                <a:latin typeface="Arial" pitchFamily="34" charset="0"/>
                <a:cs typeface="Arial" pitchFamily="34" charset="0"/>
              </a:rPr>
              <a:t>setiap</a:t>
            </a:r>
            <a:r>
              <a:rPr lang="en-US" sz="2800" b="1" dirty="0">
                <a:latin typeface="Arial" pitchFamily="34" charset="0"/>
                <a:cs typeface="Arial" pitchFamily="34" charset="0"/>
              </a:rPr>
              <a:t> </a:t>
            </a:r>
            <a:r>
              <a:rPr lang="en-US" sz="2800" b="1" dirty="0" err="1">
                <a:latin typeface="Arial" pitchFamily="34" charset="0"/>
                <a:cs typeface="Arial" pitchFamily="34" charset="0"/>
              </a:rPr>
              <a:t>insan</a:t>
            </a:r>
            <a:endParaRPr lang="en-US" sz="2800" b="1" dirty="0">
              <a:latin typeface="Arial" pitchFamily="34" charset="0"/>
              <a:cs typeface="Arial" pitchFamily="34" charset="0"/>
            </a:endParaRPr>
          </a:p>
        </p:txBody>
      </p:sp>
      <p:sp>
        <p:nvSpPr>
          <p:cNvPr id="13" name="TextBox 12">
            <a:extLst>
              <a:ext uri="{FF2B5EF4-FFF2-40B4-BE49-F238E27FC236}">
                <a16:creationId xmlns:a16="http://schemas.microsoft.com/office/drawing/2014/main" id="{B0482131-30C2-44AB-AAB9-DABECE1ABBB2}"/>
              </a:ext>
            </a:extLst>
          </p:cNvPr>
          <p:cNvSpPr txBox="1"/>
          <p:nvPr/>
        </p:nvSpPr>
        <p:spPr>
          <a:xfrm>
            <a:off x="2410949" y="4725144"/>
            <a:ext cx="4815164" cy="1384995"/>
          </a:xfrm>
          <a:prstGeom prst="rect">
            <a:avLst/>
          </a:prstGeom>
          <a:noFill/>
        </p:spPr>
        <p:txBody>
          <a:bodyPr wrap="none" rtlCol="0">
            <a:spAutoFit/>
          </a:bodyPr>
          <a:lstStyle/>
          <a:p>
            <a:r>
              <a:rPr lang="en-US" sz="2800" b="1" dirty="0">
                <a:latin typeface="Arial" pitchFamily="34" charset="0"/>
                <a:cs typeface="Arial" pitchFamily="34" charset="0"/>
              </a:rPr>
              <a:t>Sifat yang </a:t>
            </a:r>
            <a:r>
              <a:rPr lang="en-US" sz="2800" b="1" dirty="0" err="1">
                <a:latin typeface="Arial" pitchFamily="34" charset="0"/>
                <a:cs typeface="Arial" pitchFamily="34" charset="0"/>
              </a:rPr>
              <a:t>diamalkan</a:t>
            </a:r>
            <a:r>
              <a:rPr lang="en-US" sz="2800" b="1" dirty="0">
                <a:latin typeface="Arial" pitchFamily="34" charset="0"/>
                <a:cs typeface="Arial" pitchFamily="34" charset="0"/>
              </a:rPr>
              <a:t> oleh </a:t>
            </a:r>
          </a:p>
          <a:p>
            <a:r>
              <a:rPr lang="en-US" sz="2800" b="1" dirty="0">
                <a:latin typeface="Arial" pitchFamily="34" charset="0"/>
                <a:cs typeface="Arial" pitchFamily="34" charset="0"/>
              </a:rPr>
              <a:t>Nabi Muhammad SAW dan </a:t>
            </a:r>
          </a:p>
          <a:p>
            <a:r>
              <a:rPr lang="en-US" sz="2800" b="1" dirty="0" err="1">
                <a:latin typeface="Arial" pitchFamily="34" charset="0"/>
                <a:cs typeface="Arial" pitchFamily="34" charset="0"/>
              </a:rPr>
              <a:t>sebagai</a:t>
            </a:r>
            <a:r>
              <a:rPr lang="en-US" sz="2800" b="1" dirty="0">
                <a:latin typeface="Arial" pitchFamily="34" charset="0"/>
                <a:cs typeface="Arial" pitchFamily="34" charset="0"/>
              </a:rPr>
              <a:t> </a:t>
            </a:r>
            <a:r>
              <a:rPr lang="en-US" sz="2800" b="1" dirty="0" err="1">
                <a:latin typeface="Arial" pitchFamily="34" charset="0"/>
                <a:cs typeface="Arial" pitchFamily="34" charset="0"/>
              </a:rPr>
              <a:t>ikutan</a:t>
            </a:r>
            <a:r>
              <a:rPr lang="en-US" sz="2800" b="1" dirty="0">
                <a:latin typeface="Arial" pitchFamily="34" charset="0"/>
                <a:cs typeface="Arial" pitchFamily="34" charset="0"/>
              </a:rPr>
              <a:t> </a:t>
            </a:r>
            <a:r>
              <a:rPr lang="en-US" sz="2800" b="1" dirty="0" err="1">
                <a:latin typeface="Arial" pitchFamily="34" charset="0"/>
                <a:cs typeface="Arial" pitchFamily="34" charset="0"/>
              </a:rPr>
              <a:t>terbaik</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2455460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A797E-E220-4ECD-B5B3-34784C990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159023"/>
            <a:ext cx="8352928"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MENUNJUKKAN CONTOH IKUTAN TERBAIK;</a:t>
            </a:r>
          </a:p>
        </p:txBody>
      </p:sp>
      <p:pic>
        <p:nvPicPr>
          <p:cNvPr id="3" name="Picture 2">
            <a:extLst>
              <a:ext uri="{FF2B5EF4-FFF2-40B4-BE49-F238E27FC236}">
                <a16:creationId xmlns:a16="http://schemas.microsoft.com/office/drawing/2014/main" id="{E92BCCD9-0F75-426C-88B6-27F05235A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2" y="422594"/>
            <a:ext cx="9122683" cy="932690"/>
          </a:xfrm>
          <a:prstGeom prst="rect">
            <a:avLst/>
          </a:prstGeom>
          <a:effectLst>
            <a:outerShdw blurRad="50800" dist="50800" dir="5400000" algn="ctr" rotWithShape="0">
              <a:schemeClr val="tx1">
                <a:lumMod val="95000"/>
                <a:lumOff val="5000"/>
              </a:schemeClr>
            </a:outerShdw>
          </a:effectLst>
        </p:spPr>
      </p:pic>
      <p:sp>
        <p:nvSpPr>
          <p:cNvPr id="7" name="TextBox 6">
            <a:extLst>
              <a:ext uri="{FF2B5EF4-FFF2-40B4-BE49-F238E27FC236}">
                <a16:creationId xmlns:a16="http://schemas.microsoft.com/office/drawing/2014/main" id="{5DD03486-AB77-49F0-AA4E-C94E5F77F6E1}"/>
              </a:ext>
            </a:extLst>
          </p:cNvPr>
          <p:cNvSpPr txBox="1"/>
          <p:nvPr/>
        </p:nvSpPr>
        <p:spPr>
          <a:xfrm>
            <a:off x="4754271" y="764452"/>
            <a:ext cx="2824619" cy="461665"/>
          </a:xfrm>
          <a:prstGeom prst="rect">
            <a:avLst/>
          </a:prstGeom>
          <a:noFill/>
        </p:spPr>
        <p:txBody>
          <a:bodyPr wrap="none" rtlCol="0">
            <a:spAutoFit/>
          </a:bodyPr>
          <a:lstStyle/>
          <a:p>
            <a:r>
              <a:rPr lang="en-US" sz="2400" b="1" dirty="0">
                <a:latin typeface="Arial" pitchFamily="34" charset="0"/>
                <a:cs typeface="Arial" pitchFamily="34" charset="0"/>
              </a:rPr>
              <a:t>Ayat 21, al-</a:t>
            </a:r>
            <a:r>
              <a:rPr lang="en-US" sz="2400" b="1" dirty="0" err="1">
                <a:latin typeface="Arial" pitchFamily="34" charset="0"/>
                <a:cs typeface="Arial" pitchFamily="34" charset="0"/>
              </a:rPr>
              <a:t>Ahzab</a:t>
            </a:r>
            <a:r>
              <a:rPr lang="en-US" sz="2400" b="1" dirty="0">
                <a:latin typeface="Arial" pitchFamily="34" charset="0"/>
                <a:cs typeface="Arial" pitchFamily="34" charset="0"/>
              </a:rPr>
              <a:t>;</a:t>
            </a:r>
          </a:p>
        </p:txBody>
      </p:sp>
      <p:sp>
        <p:nvSpPr>
          <p:cNvPr id="10" name="TextBox 9">
            <a:extLst>
              <a:ext uri="{FF2B5EF4-FFF2-40B4-BE49-F238E27FC236}">
                <a16:creationId xmlns:a16="http://schemas.microsoft.com/office/drawing/2014/main" id="{596992CB-ACE2-4319-9133-BD04DEEEF471}"/>
              </a:ext>
            </a:extLst>
          </p:cNvPr>
          <p:cNvSpPr txBox="1"/>
          <p:nvPr/>
        </p:nvSpPr>
        <p:spPr>
          <a:xfrm>
            <a:off x="1475656" y="2128856"/>
            <a:ext cx="6071047" cy="3323987"/>
          </a:xfrm>
          <a:prstGeom prst="rect">
            <a:avLst/>
          </a:prstGeom>
          <a:noFill/>
        </p:spPr>
        <p:txBody>
          <a:bodyPr wrap="square">
            <a:spAutoFit/>
          </a:bodyPr>
          <a:lstStyle/>
          <a:p>
            <a:pPr indent="449580" algn="just" rtl="1">
              <a:lnSpc>
                <a:spcPct val="150000"/>
              </a:lnSpc>
            </a:pPr>
            <a:r>
              <a:rPr lang="ar-SA" sz="48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لَّقَدۡ كَانَ لَكُمۡ فِي رَسُولِ ٱللَّهِ أُسۡوَةٌ حَسَنَةٞ لِّمَن كَانَ يَرۡجُواْ ٱللَّهَ وَٱلۡيَوۡمَ ٱلۡأٓخِرَ وَذَكَرَ ٱللَّهَ كَثِيرٗا ٢١ </a:t>
            </a:r>
            <a:endParaRPr lang="en-MY"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681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pic>
        <p:nvPicPr>
          <p:cNvPr id="3" name="Picture 2">
            <a:extLst>
              <a:ext uri="{FF2B5EF4-FFF2-40B4-BE49-F238E27FC236}">
                <a16:creationId xmlns:a16="http://schemas.microsoft.com/office/drawing/2014/main" id="{B3D60008-4D98-483B-9355-7421D763B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8368"/>
            <a:ext cx="9144000" cy="850392"/>
          </a:xfrm>
          <a:prstGeom prst="rect">
            <a:avLst/>
          </a:prstGeom>
          <a:effectLst>
            <a:outerShdw blurRad="50800" dist="50800" dir="5400000" algn="ctr" rotWithShape="0">
              <a:schemeClr val="tx1">
                <a:lumMod val="95000"/>
                <a:lumOff val="5000"/>
              </a:schemeClr>
            </a:outerShdw>
          </a:effectLst>
        </p:spPr>
      </p:pic>
      <p:sp>
        <p:nvSpPr>
          <p:cNvPr id="9" name="TextBox 8">
            <a:extLst>
              <a:ext uri="{FF2B5EF4-FFF2-40B4-BE49-F238E27FC236}">
                <a16:creationId xmlns:a16="http://schemas.microsoft.com/office/drawing/2014/main" id="{15A2AB57-6F62-4D9E-8AB3-081AED746884}"/>
              </a:ext>
            </a:extLst>
          </p:cNvPr>
          <p:cNvSpPr txBox="1"/>
          <p:nvPr/>
        </p:nvSpPr>
        <p:spPr>
          <a:xfrm>
            <a:off x="755576" y="1626561"/>
            <a:ext cx="7632848" cy="4538743"/>
          </a:xfrm>
          <a:prstGeom prst="rect">
            <a:avLst/>
          </a:prstGeom>
          <a:noFill/>
        </p:spPr>
        <p:txBody>
          <a:bodyPr wrap="square">
            <a:spAutoFit/>
          </a:bodyPr>
          <a:lstStyle/>
          <a:p>
            <a:pPr indent="449580" algn="just">
              <a:lnSpc>
                <a:spcPct val="150000"/>
              </a:lnSpc>
            </a:pPr>
            <a:r>
              <a:rPr lang="en-US" sz="2800" b="1" i="1" dirty="0">
                <a:effectLst/>
                <a:latin typeface="Arial" panose="020B0604020202020204" pitchFamily="34" charset="0"/>
                <a:ea typeface="Times New Roman" panose="02020603050405020304" pitchFamily="18" charset="0"/>
              </a:rPr>
              <a:t>“Demi </a:t>
            </a:r>
            <a:r>
              <a:rPr lang="en-US" sz="2800" b="1" i="1" dirty="0" err="1">
                <a:effectLst/>
                <a:latin typeface="Arial" panose="020B0604020202020204" pitchFamily="34" charset="0"/>
                <a:ea typeface="Times New Roman" panose="02020603050405020304" pitchFamily="18" charset="0"/>
              </a:rPr>
              <a:t>sesungguhnya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adalah</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bagi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kamu</a:t>
            </a:r>
            <a:r>
              <a:rPr lang="en-US" sz="2800" b="1" i="1" dirty="0">
                <a:effectLst/>
                <a:latin typeface="Arial" panose="020B0604020202020204" pitchFamily="34" charset="0"/>
                <a:ea typeface="Times New Roman" panose="02020603050405020304" pitchFamily="18" charset="0"/>
              </a:rPr>
              <a:t> pada </a:t>
            </a:r>
            <a:r>
              <a:rPr lang="en-US" sz="2800" b="1" i="1" dirty="0" err="1">
                <a:effectLst/>
                <a:latin typeface="Arial" panose="020B0604020202020204" pitchFamily="34" charset="0"/>
                <a:ea typeface="Times New Roman" panose="02020603050405020304" pitchFamily="18" charset="0"/>
              </a:rPr>
              <a:t>diri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Rasulullah</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itu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contoh</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ikutan</a:t>
            </a:r>
            <a:r>
              <a:rPr lang="en-US" sz="2800" b="1" i="1" dirty="0">
                <a:effectLst/>
                <a:latin typeface="Arial" panose="020B0604020202020204" pitchFamily="34" charset="0"/>
                <a:ea typeface="Times New Roman" panose="02020603050405020304" pitchFamily="18" charset="0"/>
              </a:rPr>
              <a:t> yang </a:t>
            </a:r>
            <a:r>
              <a:rPr lang="en-US" sz="2800" b="1" i="1" dirty="0" err="1">
                <a:effectLst/>
                <a:latin typeface="Arial" panose="020B0604020202020204" pitchFamily="34" charset="0"/>
                <a:ea typeface="Times New Roman" panose="02020603050405020304" pitchFamily="18" charset="0"/>
              </a:rPr>
              <a:t>baik</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iaitu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bagi</a:t>
            </a:r>
            <a:r>
              <a:rPr lang="en-US" sz="2800" b="1" i="1" dirty="0">
                <a:effectLst/>
                <a:latin typeface="Arial" panose="020B0604020202020204" pitchFamily="34" charset="0"/>
                <a:ea typeface="Times New Roman" panose="02020603050405020304" pitchFamily="18" charset="0"/>
              </a:rPr>
              <a:t> orang yang </a:t>
            </a:r>
            <a:r>
              <a:rPr lang="en-US" sz="2800" b="1" i="1" dirty="0" err="1">
                <a:effectLst/>
                <a:latin typeface="Arial" panose="020B0604020202020204" pitchFamily="34" charset="0"/>
                <a:ea typeface="Times New Roman" panose="02020603050405020304" pitchFamily="18" charset="0"/>
              </a:rPr>
              <a:t>sentiasa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mengharapkan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keredaan</a:t>
            </a:r>
            <a:r>
              <a:rPr lang="en-US" sz="2800" b="1" i="1" dirty="0">
                <a:effectLst/>
                <a:latin typeface="Arial" panose="020B0604020202020204" pitchFamily="34" charset="0"/>
                <a:ea typeface="Times New Roman" panose="02020603050405020304" pitchFamily="18" charset="0"/>
              </a:rPr>
              <a:t>) Allah dan (</a:t>
            </a:r>
            <a:r>
              <a:rPr lang="en-US" sz="2800" b="1" i="1" dirty="0" err="1">
                <a:effectLst/>
                <a:latin typeface="Arial" panose="020B0604020202020204" pitchFamily="34" charset="0"/>
                <a:ea typeface="Times New Roman" panose="02020603050405020304" pitchFamily="18" charset="0"/>
              </a:rPr>
              <a:t>balasan</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baik</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hari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akhirat</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serta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ia</a:t>
            </a:r>
            <a:r>
              <a:rPr lang="en-US" sz="2800" b="1" i="1" dirty="0">
                <a:effectLst/>
                <a:latin typeface="Arial" panose="020B0604020202020204" pitchFamily="34" charset="0"/>
                <a:ea typeface="Times New Roman" panose="02020603050405020304" pitchFamily="18" charset="0"/>
              </a:rPr>
              <a:t> pula </a:t>
            </a:r>
            <a:r>
              <a:rPr lang="en-US" sz="2800" b="1" i="1" dirty="0" err="1">
                <a:effectLst/>
                <a:latin typeface="Arial" panose="020B0604020202020204" pitchFamily="34" charset="0"/>
                <a:ea typeface="Times New Roman" panose="02020603050405020304" pitchFamily="18" charset="0"/>
              </a:rPr>
              <a:t>menyebut</a:t>
            </a:r>
            <a:r>
              <a:rPr lang="en-US" sz="2800" b="1" i="1" dirty="0">
                <a:effectLst/>
                <a:latin typeface="Arial" panose="020B0604020202020204" pitchFamily="34" charset="0"/>
                <a:ea typeface="Times New Roman" panose="02020603050405020304" pitchFamily="18" charset="0"/>
              </a:rPr>
              <a:t> dan </a:t>
            </a:r>
            <a:r>
              <a:rPr lang="en-US" sz="2800" b="1" i="1" dirty="0" err="1">
                <a:effectLst/>
                <a:latin typeface="Arial" panose="020B0604020202020204" pitchFamily="34" charset="0"/>
                <a:ea typeface="Times New Roman" panose="02020603050405020304" pitchFamily="18" charset="0"/>
              </a:rPr>
              <a:t>mengingati</a:t>
            </a:r>
            <a:r>
              <a:rPr lang="en-US" sz="2800" b="1" i="1" dirty="0">
                <a:effectLst/>
                <a:latin typeface="Arial" panose="020B0604020202020204" pitchFamily="34" charset="0"/>
                <a:ea typeface="Times New Roman" panose="02020603050405020304" pitchFamily="18" charset="0"/>
              </a:rPr>
              <a:t> Allah </a:t>
            </a:r>
            <a:r>
              <a:rPr lang="en-US" sz="2800" b="1" i="1" dirty="0" err="1">
                <a:effectLst/>
                <a:latin typeface="Arial" panose="020B0604020202020204" pitchFamily="34" charset="0"/>
                <a:ea typeface="Times New Roman" panose="02020603050405020304" pitchFamily="18" charset="0"/>
              </a:rPr>
              <a:t>banyak-banyak</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dalam</a:t>
            </a:r>
            <a:r>
              <a:rPr lang="en-US" sz="2800" b="1" i="1" dirty="0">
                <a:effectLst/>
                <a:latin typeface="Arial" panose="020B0604020202020204" pitchFamily="34" charset="0"/>
                <a:ea typeface="Times New Roman" panose="02020603050405020304" pitchFamily="18" charset="0"/>
              </a:rPr>
              <a:t> masa </a:t>
            </a:r>
            <a:r>
              <a:rPr lang="en-US" sz="2800" b="1" i="1" dirty="0" err="1">
                <a:effectLst/>
                <a:latin typeface="Arial" panose="020B0604020202020204" pitchFamily="34" charset="0"/>
                <a:ea typeface="Times New Roman" panose="02020603050405020304" pitchFamily="18" charset="0"/>
              </a:rPr>
              <a:t>susah</a:t>
            </a:r>
            <a:r>
              <a:rPr lang="en-US" sz="2800" b="1" i="1" dirty="0">
                <a:effectLst/>
                <a:latin typeface="Arial" panose="020B0604020202020204" pitchFamily="34" charset="0"/>
                <a:ea typeface="Times New Roman" panose="02020603050405020304" pitchFamily="18" charset="0"/>
              </a:rPr>
              <a:t> dan </a:t>
            </a:r>
            <a:r>
              <a:rPr lang="en-US" sz="2800" b="1" i="1" dirty="0" err="1">
                <a:effectLst/>
                <a:latin typeface="Arial" panose="020B0604020202020204" pitchFamily="34" charset="0"/>
                <a:ea typeface="Times New Roman" panose="02020603050405020304" pitchFamily="18" charset="0"/>
              </a:rPr>
              <a:t>senang</a:t>
            </a:r>
            <a:r>
              <a:rPr lang="en-US" sz="2800" b="1" i="1" dirty="0">
                <a:effectLst/>
                <a:latin typeface="Arial" panose="020B0604020202020204" pitchFamily="34" charset="0"/>
                <a:ea typeface="Times New Roman" panose="02020603050405020304" pitchFamily="18" charset="0"/>
              </a:rPr>
              <a:t>).”</a:t>
            </a:r>
            <a:endParaRPr lang="en-MY" sz="2400" b="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2DDD9A4-A9C2-4397-BD63-2119E5D0E412}"/>
              </a:ext>
            </a:extLst>
          </p:cNvPr>
          <p:cNvSpPr txBox="1"/>
          <p:nvPr/>
        </p:nvSpPr>
        <p:spPr>
          <a:xfrm>
            <a:off x="755577" y="159023"/>
            <a:ext cx="8352928"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MENUNJUKKAN CONTOH IKUTAN TERBAIK;</a:t>
            </a:r>
          </a:p>
        </p:txBody>
      </p:sp>
    </p:spTree>
    <p:extLst>
      <p:ext uri="{BB962C8B-B14F-4D97-AF65-F5344CB8AC3E}">
        <p14:creationId xmlns:p14="http://schemas.microsoft.com/office/powerpoint/2010/main" val="86760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0C707-FFF3-48C0-A763-F1B5B5E839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7" name="TextBox 6">
            <a:extLst>
              <a:ext uri="{FF2B5EF4-FFF2-40B4-BE49-F238E27FC236}">
                <a16:creationId xmlns:a16="http://schemas.microsoft.com/office/drawing/2014/main" id="{AC11AAB6-9C8F-4061-9745-69AB584CFBB4}"/>
              </a:ext>
            </a:extLst>
          </p:cNvPr>
          <p:cNvSpPr txBox="1"/>
          <p:nvPr/>
        </p:nvSpPr>
        <p:spPr>
          <a:xfrm>
            <a:off x="4788024" y="1052736"/>
            <a:ext cx="2880320" cy="646331"/>
          </a:xfrm>
          <a:prstGeom prst="rect">
            <a:avLst/>
          </a:prstGeom>
          <a:noFill/>
        </p:spPr>
        <p:txBody>
          <a:bodyPr wrap="square">
            <a:spAutoFit/>
          </a:bodyPr>
          <a:lstStyle/>
          <a:p>
            <a:r>
              <a:rPr lang="ar-SA" sz="3600" dirty="0">
                <a:effectLst/>
                <a:ea typeface="Times New Roman" panose="02020603050405020304" pitchFamily="18" charset="0"/>
                <a:cs typeface="KFGQPC Uthmanic Script HAFS" panose="02000000000000000000" pitchFamily="2" charset="-78"/>
              </a:rPr>
              <a:t>ٱلْحَمْدُ لِلَّهِ ٱلْقَائِل </a:t>
            </a:r>
            <a:r>
              <a:rPr lang="ar-EG" sz="3200" dirty="0">
                <a:effectLst/>
                <a:latin typeface="Sakkal Majalla" panose="02000000000000000000" pitchFamily="2" charset="-78"/>
                <a:ea typeface="Times New Roman" panose="02020603050405020304" pitchFamily="18" charset="0"/>
                <a:cs typeface="KFGQPC Uthmanic Script HAFS" panose="02000000000000000000" pitchFamily="2" charset="-78"/>
              </a:rPr>
              <a:t>:</a:t>
            </a:r>
            <a:r>
              <a:rPr lang="ar-EG" sz="2000" dirty="0">
                <a:effectLst/>
                <a:latin typeface="Times New Roman" panose="02020603050405020304" pitchFamily="18" charset="0"/>
                <a:ea typeface="Times New Roman" panose="02020603050405020304" pitchFamily="18" charset="0"/>
                <a:cs typeface="KFGQPC Uthmanic Script HAFS" panose="02000000000000000000" pitchFamily="2" charset="-78"/>
              </a:rPr>
              <a:t> </a:t>
            </a:r>
            <a:endParaRPr lang="en-MY" sz="3600" dirty="0">
              <a:cs typeface="KFGQPC Uthmanic Script HAFS" panose="02000000000000000000" pitchFamily="2" charset="-78"/>
            </a:endParaRPr>
          </a:p>
        </p:txBody>
      </p:sp>
      <p:sp>
        <p:nvSpPr>
          <p:cNvPr id="5" name="TextBox 4">
            <a:extLst>
              <a:ext uri="{FF2B5EF4-FFF2-40B4-BE49-F238E27FC236}">
                <a16:creationId xmlns:a16="http://schemas.microsoft.com/office/drawing/2014/main" id="{CBBACE91-2569-4B08-91A5-54DD4886D731}"/>
              </a:ext>
            </a:extLst>
          </p:cNvPr>
          <p:cNvSpPr txBox="1"/>
          <p:nvPr/>
        </p:nvSpPr>
        <p:spPr>
          <a:xfrm>
            <a:off x="2574032" y="1805329"/>
            <a:ext cx="6534472" cy="4431983"/>
          </a:xfrm>
          <a:prstGeom prst="rect">
            <a:avLst/>
          </a:prstGeom>
          <a:noFill/>
        </p:spPr>
        <p:txBody>
          <a:bodyPr wrap="square">
            <a:spAutoFit/>
          </a:bodyPr>
          <a:lstStyle/>
          <a:p>
            <a:pPr algn="just" rtl="1">
              <a:lnSpc>
                <a:spcPct val="150000"/>
              </a:lnSpc>
            </a:pPr>
            <a:r>
              <a:rPr lang="ar-SA" sz="48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إِنَّا عَرَضۡنَا ٱلۡأَمَانَةَ عَلَى ٱلسَّمَٰوَٰتِ وَٱلۡأَرۡضِ وَٱلۡجِبَالِ فَأَبَيۡنَ أَن يَحۡمِلۡنَهَا وَأَشۡفَقۡنَ مِنۡهَا وَحَمَلَهَا ٱلۡإِنسَٰنُۖ إِنَّهُۥ كَانَ ظَلُومٗا جَهُولٗا ٧٢    </a:t>
            </a:r>
            <a:endParaRPr lang="en-MY"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0399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TANPA SIFAT INTEGRITI DALAM DIRI, AKAN;</a:t>
            </a:r>
          </a:p>
        </p:txBody>
      </p:sp>
      <p:pic>
        <p:nvPicPr>
          <p:cNvPr id="10" name="Picture 9">
            <a:extLst>
              <a:ext uri="{FF2B5EF4-FFF2-40B4-BE49-F238E27FC236}">
                <a16:creationId xmlns:a16="http://schemas.microsoft.com/office/drawing/2014/main" id="{2092F046-24B3-4E44-AB50-5A14538ABB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75"/>
          <a:stretch/>
        </p:blipFill>
        <p:spPr>
          <a:xfrm>
            <a:off x="1631653" y="1810626"/>
            <a:ext cx="3121187" cy="3690339"/>
          </a:xfrm>
          <a:prstGeom prst="rect">
            <a:avLst/>
          </a:prstGeom>
        </p:spPr>
      </p:pic>
      <p:pic>
        <p:nvPicPr>
          <p:cNvPr id="13" name="Picture 12">
            <a:extLst>
              <a:ext uri="{FF2B5EF4-FFF2-40B4-BE49-F238E27FC236}">
                <a16:creationId xmlns:a16="http://schemas.microsoft.com/office/drawing/2014/main" id="{8526804A-1CFB-4249-8A1C-6612B96E1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845351"/>
            <a:ext cx="2402702" cy="2410453"/>
          </a:xfrm>
          <a:prstGeom prst="rect">
            <a:avLst/>
          </a:prstGeom>
        </p:spPr>
      </p:pic>
      <p:sp>
        <p:nvSpPr>
          <p:cNvPr id="11" name="TextBox 10">
            <a:extLst>
              <a:ext uri="{FF2B5EF4-FFF2-40B4-BE49-F238E27FC236}">
                <a16:creationId xmlns:a16="http://schemas.microsoft.com/office/drawing/2014/main" id="{57376ACE-1479-4706-B719-5883B180A908}"/>
              </a:ext>
            </a:extLst>
          </p:cNvPr>
          <p:cNvSpPr txBox="1"/>
          <p:nvPr/>
        </p:nvSpPr>
        <p:spPr>
          <a:xfrm>
            <a:off x="314779" y="3547264"/>
            <a:ext cx="1622560" cy="830997"/>
          </a:xfrm>
          <a:prstGeom prst="rect">
            <a:avLst/>
          </a:prstGeom>
          <a:noFill/>
        </p:spPr>
        <p:txBody>
          <a:bodyPr wrap="none" rtlCol="0">
            <a:spAutoFit/>
          </a:bodyPr>
          <a:lstStyle/>
          <a:p>
            <a:pPr algn="ctr"/>
            <a:r>
              <a:rPr lang="en-US" sz="2400" b="1" dirty="0">
                <a:solidFill>
                  <a:schemeClr val="bg1"/>
                </a:solidFill>
                <a:latin typeface="Arial" pitchFamily="34" charset="0"/>
                <a:cs typeface="Arial" pitchFamily="34" charset="0"/>
              </a:rPr>
              <a:t>MANUSIA</a:t>
            </a:r>
          </a:p>
          <a:p>
            <a:pPr algn="ctr"/>
            <a:r>
              <a:rPr lang="en-US" sz="2400" b="1" dirty="0">
                <a:solidFill>
                  <a:schemeClr val="bg1"/>
                </a:solidFill>
                <a:latin typeface="Arial" pitchFamily="34" charset="0"/>
                <a:cs typeface="Arial" pitchFamily="34" charset="0"/>
              </a:rPr>
              <a:t>MENJADI</a:t>
            </a:r>
          </a:p>
        </p:txBody>
      </p:sp>
      <p:sp>
        <p:nvSpPr>
          <p:cNvPr id="17" name="TextBox 16">
            <a:extLst>
              <a:ext uri="{FF2B5EF4-FFF2-40B4-BE49-F238E27FC236}">
                <a16:creationId xmlns:a16="http://schemas.microsoft.com/office/drawing/2014/main" id="{69334BB1-2CD4-4064-8993-587234EC877D}"/>
              </a:ext>
            </a:extLst>
          </p:cNvPr>
          <p:cNvSpPr txBox="1"/>
          <p:nvPr/>
        </p:nvSpPr>
        <p:spPr>
          <a:xfrm>
            <a:off x="4037628" y="2008228"/>
            <a:ext cx="2710230" cy="461665"/>
          </a:xfrm>
          <a:prstGeom prst="rect">
            <a:avLst/>
          </a:prstGeom>
          <a:noFill/>
        </p:spPr>
        <p:txBody>
          <a:bodyPr wrap="none" rtlCol="0">
            <a:spAutoFit/>
          </a:bodyPr>
          <a:lstStyle/>
          <a:p>
            <a:r>
              <a:rPr lang="en-US" sz="2400" b="1" dirty="0" err="1">
                <a:latin typeface="Arial" pitchFamily="34" charset="0"/>
                <a:cs typeface="Arial" pitchFamily="34" charset="0"/>
              </a:rPr>
              <a:t>Tidak</a:t>
            </a:r>
            <a:r>
              <a:rPr lang="en-US" sz="2400" b="1" dirty="0">
                <a:latin typeface="Arial" pitchFamily="34" charset="0"/>
                <a:cs typeface="Arial" pitchFamily="34" charset="0"/>
              </a:rPr>
              <a:t> </a:t>
            </a:r>
            <a:r>
              <a:rPr lang="en-US" sz="2400" b="1" dirty="0" err="1">
                <a:latin typeface="Arial" pitchFamily="34" charset="0"/>
                <a:cs typeface="Arial" pitchFamily="34" charset="0"/>
              </a:rPr>
              <a:t>beramanah</a:t>
            </a:r>
            <a:endParaRPr lang="en-US" sz="2400"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F4CB8D8D-6317-4B79-9A0D-54D573B64CE6}"/>
              </a:ext>
            </a:extLst>
          </p:cNvPr>
          <p:cNvSpPr txBox="1"/>
          <p:nvPr/>
        </p:nvSpPr>
        <p:spPr>
          <a:xfrm>
            <a:off x="4638972" y="2799540"/>
            <a:ext cx="1732397" cy="461665"/>
          </a:xfrm>
          <a:prstGeom prst="rect">
            <a:avLst/>
          </a:prstGeom>
          <a:noFill/>
        </p:spPr>
        <p:txBody>
          <a:bodyPr wrap="none" rtlCol="0">
            <a:spAutoFit/>
          </a:bodyPr>
          <a:lstStyle/>
          <a:p>
            <a:r>
              <a:rPr lang="en-US" sz="2400" b="1" dirty="0" err="1">
                <a:latin typeface="Arial" pitchFamily="34" charset="0"/>
                <a:cs typeface="Arial" pitchFamily="34" charset="0"/>
              </a:rPr>
              <a:t>Tidak</a:t>
            </a:r>
            <a:r>
              <a:rPr lang="en-US" sz="2400" b="1" dirty="0">
                <a:latin typeface="Arial" pitchFamily="34" charset="0"/>
                <a:cs typeface="Arial" pitchFamily="34" charset="0"/>
              </a:rPr>
              <a:t> </a:t>
            </a:r>
            <a:r>
              <a:rPr lang="en-US" sz="2400" b="1" dirty="0" err="1">
                <a:latin typeface="Arial" pitchFamily="34" charset="0"/>
                <a:cs typeface="Arial" pitchFamily="34" charset="0"/>
              </a:rPr>
              <a:t>jujur</a:t>
            </a:r>
            <a:endParaRPr lang="en-US" sz="2400" b="1" dirty="0">
              <a:latin typeface="Arial" pitchFamily="34" charset="0"/>
              <a:cs typeface="Arial" pitchFamily="34" charset="0"/>
            </a:endParaRPr>
          </a:p>
        </p:txBody>
      </p:sp>
      <p:sp>
        <p:nvSpPr>
          <p:cNvPr id="19" name="TextBox 18">
            <a:extLst>
              <a:ext uri="{FF2B5EF4-FFF2-40B4-BE49-F238E27FC236}">
                <a16:creationId xmlns:a16="http://schemas.microsoft.com/office/drawing/2014/main" id="{AF1E41C7-5AE7-46E2-9AC5-35FD44A95B8F}"/>
              </a:ext>
            </a:extLst>
          </p:cNvPr>
          <p:cNvSpPr txBox="1"/>
          <p:nvPr/>
        </p:nvSpPr>
        <p:spPr>
          <a:xfrm>
            <a:off x="3923928" y="3547264"/>
            <a:ext cx="5109091" cy="461665"/>
          </a:xfrm>
          <a:prstGeom prst="rect">
            <a:avLst/>
          </a:prstGeom>
          <a:noFill/>
        </p:spPr>
        <p:txBody>
          <a:bodyPr wrap="none" rtlCol="0">
            <a:spAutoFit/>
          </a:bodyPr>
          <a:lstStyle/>
          <a:p>
            <a:r>
              <a:rPr lang="en-US" sz="2400" b="1" dirty="0" err="1">
                <a:latin typeface="Arial" pitchFamily="34" charset="0"/>
                <a:cs typeface="Arial" pitchFamily="34" charset="0"/>
              </a:rPr>
              <a:t>Bergelumang</a:t>
            </a:r>
            <a:r>
              <a:rPr lang="en-US" sz="2400" b="1" dirty="0">
                <a:latin typeface="Arial" pitchFamily="34" charset="0"/>
                <a:cs typeface="Arial" pitchFamily="34" charset="0"/>
              </a:rPr>
              <a:t> </a:t>
            </a:r>
            <a:r>
              <a:rPr lang="en-US" sz="2400" b="1" dirty="0" err="1">
                <a:latin typeface="Arial" pitchFamily="34" charset="0"/>
                <a:cs typeface="Arial" pitchFamily="34" charset="0"/>
              </a:rPr>
              <a:t>dengan</a:t>
            </a:r>
            <a:r>
              <a:rPr lang="en-US" sz="2400" b="1" dirty="0">
                <a:latin typeface="Arial" pitchFamily="34" charset="0"/>
                <a:cs typeface="Arial" pitchFamily="34" charset="0"/>
              </a:rPr>
              <a:t> </a:t>
            </a:r>
            <a:r>
              <a:rPr lang="en-US" sz="2400" b="1" dirty="0" err="1">
                <a:latin typeface="Arial" pitchFamily="34" charset="0"/>
                <a:cs typeface="Arial" pitchFamily="34" charset="0"/>
              </a:rPr>
              <a:t>mazmumah</a:t>
            </a:r>
            <a:endParaRPr lang="en-US" sz="2400" b="1" dirty="0">
              <a:latin typeface="Arial" pitchFamily="34" charset="0"/>
              <a:cs typeface="Arial" pitchFamily="34" charset="0"/>
            </a:endParaRPr>
          </a:p>
        </p:txBody>
      </p:sp>
      <p:sp>
        <p:nvSpPr>
          <p:cNvPr id="20" name="TextBox 19">
            <a:extLst>
              <a:ext uri="{FF2B5EF4-FFF2-40B4-BE49-F238E27FC236}">
                <a16:creationId xmlns:a16="http://schemas.microsoft.com/office/drawing/2014/main" id="{912A2FB3-6E83-48F5-941B-F6D04CF3B6C7}"/>
              </a:ext>
            </a:extLst>
          </p:cNvPr>
          <p:cNvSpPr txBox="1"/>
          <p:nvPr/>
        </p:nvSpPr>
        <p:spPr>
          <a:xfrm>
            <a:off x="4634267" y="4263479"/>
            <a:ext cx="4546245" cy="461665"/>
          </a:xfrm>
          <a:prstGeom prst="rect">
            <a:avLst/>
          </a:prstGeom>
          <a:noFill/>
        </p:spPr>
        <p:txBody>
          <a:bodyPr wrap="none" rtlCol="0">
            <a:spAutoFit/>
          </a:bodyPr>
          <a:lstStyle/>
          <a:p>
            <a:r>
              <a:rPr lang="en-US" sz="2400" b="1" dirty="0" err="1">
                <a:latin typeface="Arial" pitchFamily="34" charset="0"/>
                <a:cs typeface="Arial" pitchFamily="34" charset="0"/>
              </a:rPr>
              <a:t>Jauhi</a:t>
            </a:r>
            <a:r>
              <a:rPr lang="en-US" sz="2400" b="1" dirty="0">
                <a:latin typeface="Arial" pitchFamily="34" charset="0"/>
                <a:cs typeface="Arial" pitchFamily="34" charset="0"/>
              </a:rPr>
              <a:t> </a:t>
            </a:r>
            <a:r>
              <a:rPr lang="en-US" sz="2400" b="1" dirty="0" err="1">
                <a:latin typeface="Arial" pitchFamily="34" charset="0"/>
                <a:cs typeface="Arial" pitchFamily="34" charset="0"/>
              </a:rPr>
              <a:t>daripada</a:t>
            </a:r>
            <a:r>
              <a:rPr lang="en-US" sz="2400" b="1" dirty="0">
                <a:latin typeface="Arial" pitchFamily="34" charset="0"/>
                <a:cs typeface="Arial" pitchFamily="34" charset="0"/>
              </a:rPr>
              <a:t> </a:t>
            </a:r>
            <a:r>
              <a:rPr lang="en-US" sz="2400" b="1" dirty="0" err="1">
                <a:latin typeface="Arial" pitchFamily="34" charset="0"/>
                <a:cs typeface="Arial" pitchFamily="34" charset="0"/>
              </a:rPr>
              <a:t>sisi</a:t>
            </a:r>
            <a:r>
              <a:rPr lang="en-US" sz="2400" b="1" dirty="0">
                <a:latin typeface="Arial" pitchFamily="34" charset="0"/>
                <a:cs typeface="Arial" pitchFamily="34" charset="0"/>
              </a:rPr>
              <a:t> Allah SWT</a:t>
            </a:r>
          </a:p>
        </p:txBody>
      </p:sp>
      <p:sp>
        <p:nvSpPr>
          <p:cNvPr id="21" name="TextBox 20">
            <a:extLst>
              <a:ext uri="{FF2B5EF4-FFF2-40B4-BE49-F238E27FC236}">
                <a16:creationId xmlns:a16="http://schemas.microsoft.com/office/drawing/2014/main" id="{8D9DDD6F-91F3-48C4-BF86-CA54A3109099}"/>
              </a:ext>
            </a:extLst>
          </p:cNvPr>
          <p:cNvSpPr txBox="1"/>
          <p:nvPr/>
        </p:nvSpPr>
        <p:spPr>
          <a:xfrm>
            <a:off x="3926664" y="4888833"/>
            <a:ext cx="4166525" cy="461665"/>
          </a:xfrm>
          <a:prstGeom prst="rect">
            <a:avLst/>
          </a:prstGeom>
          <a:noFill/>
        </p:spPr>
        <p:txBody>
          <a:bodyPr wrap="none" rtlCol="0">
            <a:spAutoFit/>
          </a:bodyPr>
          <a:lstStyle/>
          <a:p>
            <a:r>
              <a:rPr lang="en-US" sz="2400" b="1" dirty="0" err="1">
                <a:latin typeface="Arial" pitchFamily="34" charset="0"/>
                <a:cs typeface="Arial" pitchFamily="34" charset="0"/>
              </a:rPr>
              <a:t>Celaka</a:t>
            </a:r>
            <a:r>
              <a:rPr lang="en-US" sz="2400" b="1" dirty="0">
                <a:latin typeface="Arial" pitchFamily="34" charset="0"/>
                <a:cs typeface="Arial" pitchFamily="34" charset="0"/>
              </a:rPr>
              <a:t> di dunia dan </a:t>
            </a:r>
            <a:r>
              <a:rPr lang="en-US" sz="2400" b="1" dirty="0" err="1">
                <a:latin typeface="Arial" pitchFamily="34" charset="0"/>
                <a:cs typeface="Arial" pitchFamily="34" charset="0"/>
              </a:rPr>
              <a:t>akhirat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54843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40123"/>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PERBUATAN YANG TERHALANG DARIPADA MENDAPAT NIKMAT MATI SYAHID;</a:t>
            </a:r>
          </a:p>
        </p:txBody>
      </p:sp>
      <p:pic>
        <p:nvPicPr>
          <p:cNvPr id="4" name="Picture 3">
            <a:extLst>
              <a:ext uri="{FF2B5EF4-FFF2-40B4-BE49-F238E27FC236}">
                <a16:creationId xmlns:a16="http://schemas.microsoft.com/office/drawing/2014/main" id="{B358AB2B-5FFD-4F94-9A96-82DBC4E8B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7" y="429165"/>
            <a:ext cx="9119635" cy="932690"/>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CA2ED301-5C00-4FD9-89A9-B4B11A43F752}"/>
              </a:ext>
            </a:extLst>
          </p:cNvPr>
          <p:cNvSpPr txBox="1"/>
          <p:nvPr/>
        </p:nvSpPr>
        <p:spPr>
          <a:xfrm>
            <a:off x="689975" y="728844"/>
            <a:ext cx="4596771" cy="461665"/>
          </a:xfrm>
          <a:prstGeom prst="rect">
            <a:avLst/>
          </a:prstGeom>
          <a:noFill/>
        </p:spPr>
        <p:txBody>
          <a:bodyPr wrap="none" rtlCol="0">
            <a:spAutoFit/>
          </a:bodyPr>
          <a:lstStyle/>
          <a:p>
            <a:r>
              <a:rPr lang="en-US" sz="2400" b="1" dirty="0" err="1">
                <a:solidFill>
                  <a:schemeClr val="bg1"/>
                </a:solidFill>
                <a:latin typeface="Arial" panose="020B0604020202020204" pitchFamily="34" charset="0"/>
                <a:cs typeface="Arial" panose="020B0604020202020204" pitchFamily="34" charset="0"/>
              </a:rPr>
              <a:t>Sabda</a:t>
            </a:r>
            <a:r>
              <a:rPr lang="en-US" sz="2400" b="1" dirty="0">
                <a:solidFill>
                  <a:schemeClr val="bg1"/>
                </a:solidFill>
                <a:latin typeface="Arial" panose="020B0604020202020204" pitchFamily="34" charset="0"/>
                <a:cs typeface="Arial" panose="020B0604020202020204" pitchFamily="34" charset="0"/>
              </a:rPr>
              <a:t> Nabi SAW </a:t>
            </a:r>
            <a:r>
              <a:rPr lang="en-US" sz="2400" b="1" dirty="0" err="1">
                <a:solidFill>
                  <a:schemeClr val="bg1"/>
                </a:solidFill>
                <a:latin typeface="Arial" panose="020B0604020202020204" pitchFamily="34" charset="0"/>
                <a:cs typeface="Arial" panose="020B0604020202020204" pitchFamily="34" charset="0"/>
              </a:rPr>
              <a:t>Bermaksud</a:t>
            </a:r>
            <a:r>
              <a:rPr lang="en-US" sz="2400" b="1" dirty="0">
                <a:solidFill>
                  <a:schemeClr val="bg1"/>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B1449DA5-DEA7-4661-8D6F-8B943F50BCFB}"/>
              </a:ext>
            </a:extLst>
          </p:cNvPr>
          <p:cNvSpPr txBox="1"/>
          <p:nvPr/>
        </p:nvSpPr>
        <p:spPr>
          <a:xfrm>
            <a:off x="1259632" y="2688935"/>
            <a:ext cx="6552728" cy="2437334"/>
          </a:xfrm>
          <a:prstGeom prst="rect">
            <a:avLst/>
          </a:prstGeom>
          <a:noFill/>
        </p:spPr>
        <p:txBody>
          <a:bodyPr wrap="square">
            <a:spAutoFit/>
          </a:bodyPr>
          <a:lstStyle/>
          <a:p>
            <a:pPr indent="449580" algn="just">
              <a:lnSpc>
                <a:spcPct val="150000"/>
              </a:lnSpc>
            </a:pPr>
            <a:r>
              <a:rPr lang="en-US" sz="2800" b="1" i="1" dirty="0">
                <a:effectLst/>
                <a:latin typeface="Arial" panose="020B0604020202020204" pitchFamily="34" charset="0"/>
                <a:ea typeface="Times New Roman" panose="02020603050405020304" pitchFamily="18" charset="0"/>
              </a:rPr>
              <a:t>“</a:t>
            </a:r>
            <a:r>
              <a:rPr lang="en-US" sz="2800" b="1" i="1" dirty="0" err="1">
                <a:effectLst/>
                <a:latin typeface="Arial" panose="020B0604020202020204" pitchFamily="34" charset="0"/>
                <a:ea typeface="Times New Roman" panose="02020603050405020304" pitchFamily="18" charset="0"/>
              </a:rPr>
              <a:t>Sesekali</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tidak</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Sesungguhnya</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aku</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melihatnya</a:t>
            </a:r>
            <a:r>
              <a:rPr lang="en-US" sz="2800" b="1" i="1" dirty="0">
                <a:effectLst/>
                <a:latin typeface="Arial" panose="020B0604020202020204" pitchFamily="34" charset="0"/>
                <a:ea typeface="Times New Roman" panose="02020603050405020304" pitchFamily="18" charset="0"/>
              </a:rPr>
              <a:t> di </a:t>
            </a:r>
            <a:r>
              <a:rPr lang="en-US" sz="2800" b="1" i="1" dirty="0" err="1">
                <a:effectLst/>
                <a:latin typeface="Arial" panose="020B0604020202020204" pitchFamily="34" charset="0"/>
                <a:ea typeface="Times New Roman" panose="02020603050405020304" pitchFamily="18" charset="0"/>
              </a:rPr>
              <a:t>dalam</a:t>
            </a:r>
            <a:r>
              <a:rPr lang="en-US" sz="2800" b="1" i="1" dirty="0">
                <a:effectLst/>
                <a:latin typeface="Arial" panose="020B0604020202020204" pitchFamily="34" charset="0"/>
                <a:ea typeface="Times New Roman" panose="02020603050405020304" pitchFamily="18" charset="0"/>
              </a:rPr>
              <a:t> </a:t>
            </a:r>
            <a:r>
              <a:rPr lang="en-US" sz="2800" b="1" i="1" dirty="0" err="1">
                <a:effectLst/>
                <a:latin typeface="Arial" panose="020B0604020202020204" pitchFamily="34" charset="0"/>
                <a:ea typeface="Times New Roman" panose="02020603050405020304" pitchFamily="18" charset="0"/>
              </a:rPr>
              <a:t>neraka</a:t>
            </a:r>
            <a:r>
              <a:rPr lang="en-US" sz="2800" b="1" i="1" dirty="0">
                <a:effectLst/>
                <a:latin typeface="Arial" panose="020B0604020202020204" pitchFamily="34" charset="0"/>
                <a:ea typeface="Times New Roman" panose="02020603050405020304" pitchFamily="18" charset="0"/>
              </a:rPr>
              <a:t> kerana </a:t>
            </a:r>
            <a:r>
              <a:rPr lang="en-US" sz="2800" b="1" i="1" dirty="0" err="1">
                <a:effectLst/>
                <a:latin typeface="Arial" panose="020B0604020202020204" pitchFamily="34" charset="0"/>
                <a:ea typeface="Times New Roman" panose="02020603050405020304" pitchFamily="18" charset="0"/>
              </a:rPr>
              <a:t>jubah</a:t>
            </a:r>
            <a:r>
              <a:rPr lang="en-US" sz="2800" b="1" i="1" dirty="0">
                <a:effectLst/>
                <a:latin typeface="Arial" panose="020B0604020202020204" pitchFamily="34" charset="0"/>
                <a:ea typeface="Times New Roman" panose="02020603050405020304" pitchFamily="18" charset="0"/>
              </a:rPr>
              <a:t> yang </a:t>
            </a:r>
            <a:r>
              <a:rPr lang="en-US" sz="2800" b="1" i="1" dirty="0" err="1">
                <a:effectLst/>
                <a:latin typeface="Arial" panose="020B0604020202020204" pitchFamily="34" charset="0"/>
                <a:ea typeface="Times New Roman" panose="02020603050405020304" pitchFamily="18" charset="0"/>
              </a:rPr>
              <a:t>dicurinya</a:t>
            </a:r>
            <a:r>
              <a:rPr lang="en-US" sz="2800" b="1" i="1" dirty="0">
                <a:effectLst/>
                <a:latin typeface="Arial" panose="020B0604020202020204" pitchFamily="34" charset="0"/>
                <a:ea typeface="Times New Roman" panose="02020603050405020304" pitchFamily="18" charset="0"/>
              </a:rPr>
              <a:t>.”</a:t>
            </a:r>
            <a:endParaRPr lang="en-MY" sz="2400" b="1" dirty="0">
              <a:effectLst/>
              <a:latin typeface="Times New Roman" panose="02020603050405020304" pitchFamily="18" charset="0"/>
              <a:ea typeface="Times New Roman" panose="02020603050405020304" pitchFamily="18" charset="0"/>
            </a:endParaRPr>
          </a:p>
          <a:p>
            <a:pPr algn="r">
              <a:lnSpc>
                <a:spcPct val="150000"/>
              </a:lnSpc>
            </a:pPr>
            <a:r>
              <a:rPr lang="en-US" sz="2000" b="1" i="1" dirty="0">
                <a:effectLst/>
                <a:latin typeface="Arial" panose="020B0604020202020204" pitchFamily="34" charset="0"/>
                <a:ea typeface="Times New Roman" panose="02020603050405020304" pitchFamily="18" charset="0"/>
              </a:rPr>
              <a:t>(Riwayat Muslim).</a:t>
            </a:r>
            <a:endParaRPr lang="en-MY"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9117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TIADA KEJUJURAN DAN MENGKHIANATI AMANAH MENGAKIBATKAN;</a:t>
            </a:r>
          </a:p>
        </p:txBody>
      </p:sp>
      <p:pic>
        <p:nvPicPr>
          <p:cNvPr id="5" name="Picture 4">
            <a:extLst>
              <a:ext uri="{FF2B5EF4-FFF2-40B4-BE49-F238E27FC236}">
                <a16:creationId xmlns:a16="http://schemas.microsoft.com/office/drawing/2014/main" id="{1114E0D6-18D7-4411-B3A9-7181CB4C7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96" y="2060848"/>
            <a:ext cx="6746968" cy="3317714"/>
          </a:xfrm>
          <a:prstGeom prst="rect">
            <a:avLst/>
          </a:prstGeom>
        </p:spPr>
      </p:pic>
      <p:sp>
        <p:nvSpPr>
          <p:cNvPr id="11" name="TextBox 10">
            <a:extLst>
              <a:ext uri="{FF2B5EF4-FFF2-40B4-BE49-F238E27FC236}">
                <a16:creationId xmlns:a16="http://schemas.microsoft.com/office/drawing/2014/main" id="{57376ACE-1479-4706-B719-5883B180A908}"/>
              </a:ext>
            </a:extLst>
          </p:cNvPr>
          <p:cNvSpPr txBox="1"/>
          <p:nvPr/>
        </p:nvSpPr>
        <p:spPr>
          <a:xfrm>
            <a:off x="2720339" y="2708920"/>
            <a:ext cx="3523721" cy="2246769"/>
          </a:xfrm>
          <a:prstGeom prst="rect">
            <a:avLst/>
          </a:prstGeom>
          <a:noFill/>
        </p:spPr>
        <p:txBody>
          <a:bodyPr wrap="none" rtlCol="0">
            <a:spAutoFit/>
          </a:bodyPr>
          <a:lstStyle/>
          <a:p>
            <a:pPr algn="ctr"/>
            <a:r>
              <a:rPr lang="en-US" sz="2800" b="1" dirty="0" err="1">
                <a:latin typeface="Arial" pitchFamily="34" charset="0"/>
                <a:cs typeface="Arial" pitchFamily="34" charset="0"/>
              </a:rPr>
              <a:t>Seseorang</a:t>
            </a:r>
            <a:r>
              <a:rPr lang="en-US" sz="2800" b="1" dirty="0">
                <a:latin typeface="Arial" pitchFamily="34" charset="0"/>
                <a:cs typeface="Arial" pitchFamily="34" charset="0"/>
              </a:rPr>
              <a:t> </a:t>
            </a:r>
            <a:r>
              <a:rPr lang="en-US" sz="2800" b="1" dirty="0" err="1">
                <a:latin typeface="Arial" pitchFamily="34" charset="0"/>
                <a:cs typeface="Arial" pitchFamily="34" charset="0"/>
              </a:rPr>
              <a:t>itu</a:t>
            </a:r>
            <a:endParaRPr lang="en-US" sz="2800" b="1" dirty="0">
              <a:latin typeface="Arial" pitchFamily="34" charset="0"/>
              <a:cs typeface="Arial" pitchFamily="34" charset="0"/>
            </a:endParaRPr>
          </a:p>
          <a:p>
            <a:pPr algn="ctr"/>
            <a:r>
              <a:rPr lang="en-US" sz="2800" b="1" dirty="0" err="1">
                <a:latin typeface="Arial" pitchFamily="34" charset="0"/>
                <a:cs typeface="Arial" pitchFamily="34" charset="0"/>
              </a:rPr>
              <a:t>tidak</a:t>
            </a:r>
            <a:r>
              <a:rPr lang="en-US" sz="2800" b="1" dirty="0">
                <a:latin typeface="Arial" pitchFamily="34" charset="0"/>
                <a:cs typeface="Arial" pitchFamily="34" charset="0"/>
              </a:rPr>
              <a:t> </a:t>
            </a:r>
            <a:r>
              <a:rPr lang="en-US" sz="2800" b="1" dirty="0" err="1">
                <a:latin typeface="Arial" pitchFamily="34" charset="0"/>
                <a:cs typeface="Arial" pitchFamily="34" charset="0"/>
              </a:rPr>
              <a:t>akan</a:t>
            </a:r>
            <a:r>
              <a:rPr lang="en-US" sz="2800" b="1" dirty="0">
                <a:latin typeface="Arial" pitchFamily="34" charset="0"/>
                <a:cs typeface="Arial" pitchFamily="34" charset="0"/>
              </a:rPr>
              <a:t> </a:t>
            </a:r>
            <a:r>
              <a:rPr lang="en-US" sz="2800" b="1" dirty="0" err="1">
                <a:latin typeface="Arial" pitchFamily="34" charset="0"/>
                <a:cs typeface="Arial" pitchFamily="34" charset="0"/>
              </a:rPr>
              <a:t>terlepas</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azab</a:t>
            </a:r>
            <a:r>
              <a:rPr lang="en-US" sz="2800" b="1" dirty="0">
                <a:latin typeface="Arial" pitchFamily="34" charset="0"/>
                <a:cs typeface="Arial" pitchFamily="34" charset="0"/>
              </a:rPr>
              <a:t> dan </a:t>
            </a:r>
            <a:r>
              <a:rPr lang="en-US" sz="2800" b="1" dirty="0" err="1">
                <a:latin typeface="Arial" pitchFamily="34" charset="0"/>
                <a:cs typeface="Arial" pitchFamily="34" charset="0"/>
              </a:rPr>
              <a:t>hukuman</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daripada</a:t>
            </a:r>
            <a:r>
              <a:rPr lang="en-US" sz="2800" b="1" dirty="0">
                <a:latin typeface="Arial" pitchFamily="34" charset="0"/>
                <a:cs typeface="Arial" pitchFamily="34" charset="0"/>
              </a:rPr>
              <a:t> di </a:t>
            </a:r>
            <a:r>
              <a:rPr lang="en-US" sz="2800" b="1" dirty="0" err="1">
                <a:latin typeface="Arial" pitchFamily="34" charset="0"/>
                <a:cs typeface="Arial" pitchFamily="34" charset="0"/>
              </a:rPr>
              <a:t>sisi</a:t>
            </a:r>
            <a:r>
              <a:rPr lang="en-US" sz="2800" b="1" dirty="0">
                <a:latin typeface="Arial" pitchFamily="34" charset="0"/>
                <a:cs typeface="Arial" pitchFamily="34" charset="0"/>
              </a:rPr>
              <a:t> </a:t>
            </a:r>
          </a:p>
          <a:p>
            <a:pPr algn="ctr"/>
            <a:r>
              <a:rPr lang="en-US" sz="2800" b="1" dirty="0">
                <a:latin typeface="Arial" pitchFamily="34" charset="0"/>
                <a:cs typeface="Arial" pitchFamily="34" charset="0"/>
              </a:rPr>
              <a:t>Allah SWT</a:t>
            </a:r>
          </a:p>
        </p:txBody>
      </p:sp>
    </p:spTree>
    <p:extLst>
      <p:ext uri="{BB962C8B-B14F-4D97-AF65-F5344CB8AC3E}">
        <p14:creationId xmlns:p14="http://schemas.microsoft.com/office/powerpoint/2010/main" val="328676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SAMBUTAN HARI INTEGRITI NASIONAL PADA SETIAP 5 NOVEMBER ADALAH BERTUJUAN;</a:t>
            </a:r>
          </a:p>
        </p:txBody>
      </p:sp>
      <p:pic>
        <p:nvPicPr>
          <p:cNvPr id="3" name="Picture 2">
            <a:extLst>
              <a:ext uri="{FF2B5EF4-FFF2-40B4-BE49-F238E27FC236}">
                <a16:creationId xmlns:a16="http://schemas.microsoft.com/office/drawing/2014/main" id="{0A769CC2-5739-4346-BCDB-E23085ED6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817985"/>
            <a:ext cx="6287175" cy="3750255"/>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2211753" y="2723616"/>
            <a:ext cx="4382931" cy="1938992"/>
          </a:xfrm>
          <a:prstGeom prst="rect">
            <a:avLst/>
          </a:prstGeom>
          <a:noFill/>
        </p:spPr>
        <p:txBody>
          <a:bodyPr wrap="none" rtlCol="0">
            <a:spAutoFit/>
          </a:bodyPr>
          <a:lstStyle/>
          <a:p>
            <a:pPr algn="ctr"/>
            <a:r>
              <a:rPr lang="en-US" sz="2400" b="1" dirty="0" err="1">
                <a:solidFill>
                  <a:schemeClr val="bg1"/>
                </a:solidFill>
                <a:latin typeface="Arial" pitchFamily="34" charset="0"/>
                <a:cs typeface="Arial" pitchFamily="34" charset="0"/>
              </a:rPr>
              <a:t>Memupuk</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kesedaran</a:t>
            </a:r>
            <a:r>
              <a:rPr lang="en-US" sz="2400" b="1" dirty="0">
                <a:solidFill>
                  <a:schemeClr val="bg1"/>
                </a:solidFill>
                <a:latin typeface="Arial" pitchFamily="34" charset="0"/>
                <a:cs typeface="Arial" pitchFamily="34" charset="0"/>
              </a:rPr>
              <a:t> </a:t>
            </a:r>
          </a:p>
          <a:p>
            <a:pPr algn="ctr"/>
            <a:r>
              <a:rPr lang="en-US" sz="2400" b="1" dirty="0" err="1">
                <a:solidFill>
                  <a:schemeClr val="bg1"/>
                </a:solidFill>
                <a:latin typeface="Arial" pitchFamily="34" charset="0"/>
                <a:cs typeface="Arial" pitchFamily="34" charset="0"/>
              </a:rPr>
              <a:t>mengenai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keperluan</a:t>
            </a:r>
            <a:r>
              <a:rPr lang="en-US" sz="2400" b="1" dirty="0">
                <a:solidFill>
                  <a:schemeClr val="bg1"/>
                </a:solidFill>
                <a:latin typeface="Arial" pitchFamily="34" charset="0"/>
                <a:cs typeface="Arial" pitchFamily="34" charset="0"/>
              </a:rPr>
              <a:t> dan </a:t>
            </a:r>
          </a:p>
          <a:p>
            <a:pPr algn="ctr"/>
            <a:r>
              <a:rPr lang="en-US" sz="2400" b="1" dirty="0" err="1">
                <a:solidFill>
                  <a:schemeClr val="bg1"/>
                </a:solidFill>
                <a:latin typeface="Arial" pitchFamily="34" charset="0"/>
                <a:cs typeface="Arial" pitchFamily="34" charset="0"/>
              </a:rPr>
              <a:t>kepentingan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mengamalkan</a:t>
            </a:r>
            <a:r>
              <a:rPr lang="en-US" sz="2400" b="1" dirty="0">
                <a:solidFill>
                  <a:schemeClr val="bg1"/>
                </a:solidFill>
                <a:latin typeface="Arial" pitchFamily="34" charset="0"/>
                <a:cs typeface="Arial" pitchFamily="34" charset="0"/>
              </a:rPr>
              <a:t> </a:t>
            </a:r>
          </a:p>
          <a:p>
            <a:pPr algn="ctr"/>
            <a:r>
              <a:rPr lang="en-US" sz="2400" b="1" dirty="0" err="1">
                <a:solidFill>
                  <a:schemeClr val="bg1"/>
                </a:solidFill>
                <a:latin typeface="Arial" pitchFamily="34" charset="0"/>
                <a:cs typeface="Arial" pitchFamily="34" charset="0"/>
              </a:rPr>
              <a:t>nilai-nilai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murni</a:t>
            </a:r>
            <a:r>
              <a:rPr lang="en-US" sz="2400" b="1" dirty="0">
                <a:solidFill>
                  <a:schemeClr val="bg1"/>
                </a:solidFill>
                <a:latin typeface="Arial" pitchFamily="34" charset="0"/>
                <a:cs typeface="Arial" pitchFamily="34" charset="0"/>
              </a:rPr>
              <a:t> dan </a:t>
            </a:r>
            <a:r>
              <a:rPr lang="en-US" sz="2400" b="1" dirty="0" err="1">
                <a:solidFill>
                  <a:schemeClr val="bg1"/>
                </a:solidFill>
                <a:latin typeface="Arial" pitchFamily="34" charset="0"/>
                <a:cs typeface="Arial" pitchFamily="34" charset="0"/>
              </a:rPr>
              <a:t>integriti</a:t>
            </a:r>
            <a:r>
              <a:rPr lang="en-US" sz="2400" b="1" dirty="0">
                <a:solidFill>
                  <a:schemeClr val="bg1"/>
                </a:solidFill>
                <a:latin typeface="Arial" pitchFamily="34" charset="0"/>
                <a:cs typeface="Arial" pitchFamily="34" charset="0"/>
              </a:rPr>
              <a:t> </a:t>
            </a:r>
          </a:p>
          <a:p>
            <a:pPr algn="ctr"/>
            <a:r>
              <a:rPr lang="en-US" sz="2400" b="1" dirty="0" err="1">
                <a:solidFill>
                  <a:schemeClr val="bg1"/>
                </a:solidFill>
                <a:latin typeface="Arial" pitchFamily="34" charset="0"/>
                <a:cs typeface="Arial" pitchFamily="34" charset="0"/>
              </a:rPr>
              <a:t>berterusan</a:t>
            </a:r>
            <a:endParaRPr lang="en-US"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77769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NILAI INTEGRITI MENURUT ISLAM PERLU DITERAPKAN DALAM KEHIDUPAN AGAR;</a:t>
            </a:r>
          </a:p>
        </p:txBody>
      </p:sp>
      <p:grpSp>
        <p:nvGrpSpPr>
          <p:cNvPr id="6" name="Group 5">
            <a:extLst>
              <a:ext uri="{FF2B5EF4-FFF2-40B4-BE49-F238E27FC236}">
                <a16:creationId xmlns:a16="http://schemas.microsoft.com/office/drawing/2014/main" id="{EC69865F-E925-436C-BE55-6D6630D130CF}"/>
              </a:ext>
            </a:extLst>
          </p:cNvPr>
          <p:cNvGrpSpPr/>
          <p:nvPr/>
        </p:nvGrpSpPr>
        <p:grpSpPr>
          <a:xfrm rot="20816812">
            <a:off x="450876" y="875314"/>
            <a:ext cx="8100116" cy="6071739"/>
            <a:chOff x="467544" y="1412776"/>
            <a:chExt cx="5728302" cy="4293859"/>
          </a:xfrm>
        </p:grpSpPr>
        <p:pic>
          <p:nvPicPr>
            <p:cNvPr id="3" name="Picture 2">
              <a:extLst>
                <a:ext uri="{FF2B5EF4-FFF2-40B4-BE49-F238E27FC236}">
                  <a16:creationId xmlns:a16="http://schemas.microsoft.com/office/drawing/2014/main" id="{030C6BBE-FA90-44B7-9514-91312A625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2564141"/>
              <a:ext cx="2919990" cy="3142494"/>
            </a:xfrm>
            <a:prstGeom prst="rect">
              <a:avLst/>
            </a:prstGeom>
          </p:spPr>
        </p:pic>
        <p:pic>
          <p:nvPicPr>
            <p:cNvPr id="5" name="Picture 4">
              <a:extLst>
                <a:ext uri="{FF2B5EF4-FFF2-40B4-BE49-F238E27FC236}">
                  <a16:creationId xmlns:a16="http://schemas.microsoft.com/office/drawing/2014/main" id="{DFAE8FFA-0B66-4C9F-B1AB-BE707ED1F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1412776"/>
              <a:ext cx="3142494" cy="3142494"/>
            </a:xfrm>
            <a:prstGeom prst="rect">
              <a:avLst/>
            </a:prstGeom>
          </p:spPr>
        </p:pic>
      </p:grpSp>
      <p:sp>
        <p:nvSpPr>
          <p:cNvPr id="11" name="TextBox 10">
            <a:extLst>
              <a:ext uri="{FF2B5EF4-FFF2-40B4-BE49-F238E27FC236}">
                <a16:creationId xmlns:a16="http://schemas.microsoft.com/office/drawing/2014/main" id="{57376ACE-1479-4706-B719-5883B180A908}"/>
              </a:ext>
            </a:extLst>
          </p:cNvPr>
          <p:cNvSpPr txBox="1"/>
          <p:nvPr/>
        </p:nvSpPr>
        <p:spPr>
          <a:xfrm>
            <a:off x="528964" y="2564904"/>
            <a:ext cx="4014240" cy="1569660"/>
          </a:xfrm>
          <a:prstGeom prst="rect">
            <a:avLst/>
          </a:prstGeom>
          <a:noFill/>
        </p:spPr>
        <p:txBody>
          <a:bodyPr wrap="none" rtlCol="0">
            <a:spAutoFit/>
          </a:bodyPr>
          <a:lstStyle/>
          <a:p>
            <a:pPr algn="ctr"/>
            <a:r>
              <a:rPr lang="en-US" sz="2400" b="1" dirty="0" err="1">
                <a:latin typeface="Arial" pitchFamily="34" charset="0"/>
                <a:cs typeface="Arial" pitchFamily="34" charset="0"/>
              </a:rPr>
              <a:t>Menjadi</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pendukung</a:t>
            </a:r>
            <a:r>
              <a:rPr lang="en-US" sz="2400" b="1" dirty="0">
                <a:latin typeface="Arial" pitchFamily="34" charset="0"/>
                <a:cs typeface="Arial" pitchFamily="34" charset="0"/>
              </a:rPr>
              <a:t> </a:t>
            </a:r>
            <a:r>
              <a:rPr lang="en-US" sz="2400" b="1" dirty="0" err="1">
                <a:latin typeface="Arial" pitchFamily="34" charset="0"/>
                <a:cs typeface="Arial" pitchFamily="34" charset="0"/>
              </a:rPr>
              <a:t>kekuatan</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dalam</a:t>
            </a:r>
            <a:r>
              <a:rPr lang="en-US" sz="2400" b="1" dirty="0">
                <a:latin typeface="Arial" pitchFamily="34" charset="0"/>
                <a:cs typeface="Arial" pitchFamily="34" charset="0"/>
              </a:rPr>
              <a:t> </a:t>
            </a:r>
            <a:r>
              <a:rPr lang="en-US" sz="2400" b="1" dirty="0" err="1">
                <a:latin typeface="Arial" pitchFamily="34" charset="0"/>
                <a:cs typeface="Arial" pitchFamily="34" charset="0"/>
              </a:rPr>
              <a:t>menjalankan</a:t>
            </a:r>
            <a:r>
              <a:rPr lang="en-US" sz="2400" b="1" dirty="0">
                <a:latin typeface="Arial" pitchFamily="34" charset="0"/>
                <a:cs typeface="Arial" pitchFamily="34" charset="0"/>
              </a:rPr>
              <a:t> </a:t>
            </a:r>
            <a:r>
              <a:rPr lang="en-US" sz="2400" b="1" dirty="0" err="1">
                <a:latin typeface="Arial" pitchFamily="34" charset="0"/>
                <a:cs typeface="Arial" pitchFamily="34" charset="0"/>
              </a:rPr>
              <a:t>tugas</a:t>
            </a:r>
            <a:r>
              <a:rPr lang="en-US" sz="2400" b="1" dirty="0">
                <a:latin typeface="Arial" pitchFamily="34" charset="0"/>
                <a:cs typeface="Arial" pitchFamily="34" charset="0"/>
              </a:rPr>
              <a:t> </a:t>
            </a:r>
          </a:p>
          <a:p>
            <a:pPr algn="ctr"/>
            <a:r>
              <a:rPr lang="en-US" sz="2400" b="1" dirty="0">
                <a:latin typeface="Arial" pitchFamily="34" charset="0"/>
                <a:cs typeface="Arial" pitchFamily="34" charset="0"/>
              </a:rPr>
              <a:t>yang </a:t>
            </a:r>
            <a:r>
              <a:rPr lang="en-US" sz="2400" b="1" dirty="0" err="1">
                <a:latin typeface="Arial" pitchFamily="34" charset="0"/>
                <a:cs typeface="Arial" pitchFamily="34" charset="0"/>
              </a:rPr>
              <a:t>diamanahkan</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123B05FD-E317-498C-AB31-1C823E22737E}"/>
              </a:ext>
            </a:extLst>
          </p:cNvPr>
          <p:cNvSpPr txBox="1"/>
          <p:nvPr/>
        </p:nvSpPr>
        <p:spPr>
          <a:xfrm>
            <a:off x="5072908" y="2795736"/>
            <a:ext cx="3296094" cy="2677656"/>
          </a:xfrm>
          <a:prstGeom prst="rect">
            <a:avLst/>
          </a:prstGeom>
          <a:noFill/>
        </p:spPr>
        <p:txBody>
          <a:bodyPr wrap="none" rtlCol="0">
            <a:spAutoFit/>
          </a:bodyPr>
          <a:lstStyle/>
          <a:p>
            <a:pPr algn="ctr"/>
            <a:r>
              <a:rPr lang="en-US" sz="2400" b="1" dirty="0" err="1">
                <a:latin typeface="Arial" pitchFamily="34" charset="0"/>
                <a:cs typeface="Arial" pitchFamily="34" charset="0"/>
              </a:rPr>
              <a:t>Dapat</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meningkatkan</a:t>
            </a:r>
            <a:r>
              <a:rPr lang="en-US" sz="2400" b="1" dirty="0">
                <a:latin typeface="Arial" pitchFamily="34" charset="0"/>
                <a:cs typeface="Arial" pitchFamily="34" charset="0"/>
              </a:rPr>
              <a:t> dan </a:t>
            </a:r>
          </a:p>
          <a:p>
            <a:pPr algn="ctr"/>
            <a:r>
              <a:rPr lang="en-US" sz="2400" b="1" dirty="0" err="1">
                <a:latin typeface="Arial" pitchFamily="34" charset="0"/>
                <a:cs typeface="Arial" pitchFamily="34" charset="0"/>
              </a:rPr>
              <a:t>membudayakan</a:t>
            </a:r>
            <a:r>
              <a:rPr lang="en-US" sz="2400" b="1" dirty="0">
                <a:latin typeface="Arial" pitchFamily="34" charset="0"/>
                <a:cs typeface="Arial" pitchFamily="34" charset="0"/>
              </a:rPr>
              <a:t> </a:t>
            </a:r>
            <a:r>
              <a:rPr lang="en-US" sz="2400" b="1" dirty="0" err="1">
                <a:latin typeface="Arial" pitchFamily="34" charset="0"/>
                <a:cs typeface="Arial" pitchFamily="34" charset="0"/>
              </a:rPr>
              <a:t>nilai</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integriti</a:t>
            </a:r>
            <a:r>
              <a:rPr lang="en-US" sz="2400" b="1" dirty="0">
                <a:latin typeface="Arial" pitchFamily="34" charset="0"/>
                <a:cs typeface="Arial" pitchFamily="34" charset="0"/>
              </a:rPr>
              <a:t> </a:t>
            </a:r>
            <a:r>
              <a:rPr lang="en-US" sz="2400" b="1" dirty="0" err="1">
                <a:latin typeface="Arial" pitchFamily="34" charset="0"/>
                <a:cs typeface="Arial" pitchFamily="34" charset="0"/>
              </a:rPr>
              <a:t>bagi</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membentuk</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semangat</a:t>
            </a:r>
            <a:r>
              <a:rPr lang="en-US" sz="2400" b="1" dirty="0">
                <a:latin typeface="Arial" pitchFamily="34" charset="0"/>
                <a:cs typeface="Arial" pitchFamily="34" charset="0"/>
              </a:rPr>
              <a:t> Malaysia </a:t>
            </a:r>
          </a:p>
          <a:p>
            <a:pPr algn="ctr"/>
            <a:r>
              <a:rPr lang="en-US" sz="2400" b="1" dirty="0" err="1">
                <a:latin typeface="Arial" pitchFamily="34" charset="0"/>
                <a:cs typeface="Arial" pitchFamily="34" charset="0"/>
              </a:rPr>
              <a:t>bertamadun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03530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303039"/>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PENGAJARAN DARIPADA KHUTBAH INI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1513880" y="1733907"/>
            <a:ext cx="7527061" cy="954107"/>
          </a:xfrm>
          <a:prstGeom prst="rect">
            <a:avLst/>
          </a:prstGeom>
          <a:noFill/>
        </p:spPr>
        <p:txBody>
          <a:bodyPr wrap="none" rtlCol="0">
            <a:spAutoFit/>
          </a:bodyPr>
          <a:lstStyle/>
          <a:p>
            <a:r>
              <a:rPr lang="en-US" sz="2800" b="1" dirty="0">
                <a:latin typeface="Arial" pitchFamily="34" charset="0"/>
                <a:cs typeface="Arial" pitchFamily="34" charset="0"/>
              </a:rPr>
              <a:t>INTEGRITI, JUJUR DAN KEPATUHAN </a:t>
            </a:r>
          </a:p>
          <a:p>
            <a:r>
              <a:rPr lang="en-US" sz="2800" b="1" dirty="0">
                <a:latin typeface="Arial" pitchFamily="34" charset="0"/>
                <a:cs typeface="Arial" pitchFamily="34" charset="0"/>
              </a:rPr>
              <a:t>ADALAH DALAM PRINSIP SYARIAH ISLAM</a:t>
            </a:r>
          </a:p>
        </p:txBody>
      </p:sp>
      <p:pic>
        <p:nvPicPr>
          <p:cNvPr id="3" name="Picture 2">
            <a:extLst>
              <a:ext uri="{FF2B5EF4-FFF2-40B4-BE49-F238E27FC236}">
                <a16:creationId xmlns:a16="http://schemas.microsoft.com/office/drawing/2014/main" id="{E7A30F6A-8552-4163-8AB9-CAF712A4E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51" y="1304164"/>
            <a:ext cx="1167995" cy="5218920"/>
          </a:xfrm>
          <a:prstGeom prst="rect">
            <a:avLst/>
          </a:prstGeom>
          <a:effectLst>
            <a:outerShdw blurRad="50800" dist="50800" dir="5400000" algn="ctr" rotWithShape="0">
              <a:schemeClr val="tx1"/>
            </a:outerShdw>
          </a:effectLst>
        </p:spPr>
      </p:pic>
      <p:sp>
        <p:nvSpPr>
          <p:cNvPr id="8" name="TextBox 7">
            <a:extLst>
              <a:ext uri="{FF2B5EF4-FFF2-40B4-BE49-F238E27FC236}">
                <a16:creationId xmlns:a16="http://schemas.microsoft.com/office/drawing/2014/main" id="{8210EBF1-A468-4A2A-AC4A-D84A517B5179}"/>
              </a:ext>
            </a:extLst>
          </p:cNvPr>
          <p:cNvSpPr txBox="1"/>
          <p:nvPr/>
        </p:nvSpPr>
        <p:spPr>
          <a:xfrm>
            <a:off x="1482846" y="3196133"/>
            <a:ext cx="7688002" cy="1384995"/>
          </a:xfrm>
          <a:prstGeom prst="rect">
            <a:avLst/>
          </a:prstGeom>
          <a:noFill/>
        </p:spPr>
        <p:txBody>
          <a:bodyPr wrap="none" rtlCol="0">
            <a:spAutoFit/>
          </a:bodyPr>
          <a:lstStyle/>
          <a:p>
            <a:r>
              <a:rPr lang="en-US" sz="2800" b="1" dirty="0">
                <a:latin typeface="Arial" pitchFamily="34" charset="0"/>
                <a:cs typeface="Arial" pitchFamily="34" charset="0"/>
              </a:rPr>
              <a:t>PELIHARALAH AMANAH ITU </a:t>
            </a:r>
          </a:p>
          <a:p>
            <a:r>
              <a:rPr lang="en-US" sz="2800" b="1" dirty="0">
                <a:latin typeface="Arial" pitchFamily="34" charset="0"/>
                <a:cs typeface="Arial" pitchFamily="34" charset="0"/>
              </a:rPr>
              <a:t>SEBAIK-BAIKNYA AGAR TERHINDAR DARI </a:t>
            </a:r>
          </a:p>
          <a:p>
            <a:r>
              <a:rPr lang="en-US" sz="2800" b="1" dirty="0">
                <a:latin typeface="Arial" pitchFamily="34" charset="0"/>
                <a:cs typeface="Arial" pitchFamily="34" charset="0"/>
              </a:rPr>
              <a:t>DI AZAB DAN DISEKSA DALAM NERAKA</a:t>
            </a:r>
          </a:p>
        </p:txBody>
      </p:sp>
      <p:sp>
        <p:nvSpPr>
          <p:cNvPr id="10" name="TextBox 9">
            <a:extLst>
              <a:ext uri="{FF2B5EF4-FFF2-40B4-BE49-F238E27FC236}">
                <a16:creationId xmlns:a16="http://schemas.microsoft.com/office/drawing/2014/main" id="{D72E18DD-10CD-4090-9CF2-9BF0F4456857}"/>
              </a:ext>
            </a:extLst>
          </p:cNvPr>
          <p:cNvSpPr txBox="1"/>
          <p:nvPr/>
        </p:nvSpPr>
        <p:spPr>
          <a:xfrm>
            <a:off x="1509215" y="4637454"/>
            <a:ext cx="5992346" cy="1815882"/>
          </a:xfrm>
          <a:prstGeom prst="rect">
            <a:avLst/>
          </a:prstGeom>
          <a:noFill/>
        </p:spPr>
        <p:txBody>
          <a:bodyPr wrap="none" rtlCol="0">
            <a:spAutoFit/>
          </a:bodyPr>
          <a:lstStyle/>
          <a:p>
            <a:r>
              <a:rPr lang="en-US" sz="2800" b="1" dirty="0">
                <a:latin typeface="Arial" pitchFamily="34" charset="0"/>
                <a:cs typeface="Arial" pitchFamily="34" charset="0"/>
              </a:rPr>
              <a:t>BERUSAHALAH MENJADI INSAN </a:t>
            </a:r>
          </a:p>
          <a:p>
            <a:r>
              <a:rPr lang="en-US" sz="2800" b="1" dirty="0">
                <a:latin typeface="Arial" pitchFamily="34" charset="0"/>
                <a:cs typeface="Arial" pitchFamily="34" charset="0"/>
              </a:rPr>
              <a:t>YANG MENGAMALKAN AKHLAK </a:t>
            </a:r>
          </a:p>
          <a:p>
            <a:r>
              <a:rPr lang="en-US" sz="2800" b="1" dirty="0">
                <a:latin typeface="Arial" pitchFamily="34" charset="0"/>
                <a:cs typeface="Arial" pitchFamily="34" charset="0"/>
              </a:rPr>
              <a:t>MULIA AGAR DIBERKATI DAN </a:t>
            </a:r>
          </a:p>
          <a:p>
            <a:r>
              <a:rPr lang="en-US" sz="2800" b="1" dirty="0">
                <a:latin typeface="Arial" pitchFamily="34" charset="0"/>
                <a:cs typeface="Arial" pitchFamily="34" charset="0"/>
              </a:rPr>
              <a:t>DIREDHAI OLEH ALLAH SWT</a:t>
            </a:r>
          </a:p>
        </p:txBody>
      </p:sp>
    </p:spTree>
    <p:extLst>
      <p:ext uri="{BB962C8B-B14F-4D97-AF65-F5344CB8AC3E}">
        <p14:creationId xmlns:p14="http://schemas.microsoft.com/office/powerpoint/2010/main" val="16780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00FF8-FF80-AB50-04A7-82682964C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55"/>
          <a:stretch/>
        </p:blipFill>
        <p:spPr>
          <a:xfrm>
            <a:off x="0" y="0"/>
            <a:ext cx="9144000" cy="6858000"/>
          </a:xfrm>
          <a:prstGeom prst="rect">
            <a:avLst/>
          </a:prstGeom>
        </p:spPr>
      </p:pic>
      <p:pic>
        <p:nvPicPr>
          <p:cNvPr id="4" name="Picture 3">
            <a:extLst>
              <a:ext uri="{FF2B5EF4-FFF2-40B4-BE49-F238E27FC236}">
                <a16:creationId xmlns:a16="http://schemas.microsoft.com/office/drawing/2014/main" id="{6601826B-4323-695E-C840-44B84B1CE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664"/>
            <a:ext cx="9061704" cy="6444868"/>
          </a:xfrm>
          <a:prstGeom prst="rect">
            <a:avLst/>
          </a:prstGeom>
        </p:spPr>
      </p:pic>
      <p:sp>
        <p:nvSpPr>
          <p:cNvPr id="11" name="TextBox 10">
            <a:extLst>
              <a:ext uri="{FF2B5EF4-FFF2-40B4-BE49-F238E27FC236}">
                <a16:creationId xmlns:a16="http://schemas.microsoft.com/office/drawing/2014/main" id="{F84E66A1-0F42-4F0D-A716-8DA5A241AD1B}"/>
              </a:ext>
            </a:extLst>
          </p:cNvPr>
          <p:cNvSpPr txBox="1"/>
          <p:nvPr/>
        </p:nvSpPr>
        <p:spPr>
          <a:xfrm>
            <a:off x="566718" y="44624"/>
            <a:ext cx="6957610"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GOLONGAN YANG MENDAPAT RAHMAT DAN </a:t>
            </a:r>
          </a:p>
          <a:p>
            <a:r>
              <a:rPr lang="en-US" sz="2400" b="1" dirty="0">
                <a:latin typeface="Arial" panose="020B0604020202020204" pitchFamily="34" charset="0"/>
                <a:cs typeface="Arial" panose="020B0604020202020204" pitchFamily="34" charset="0"/>
              </a:rPr>
              <a:t>NIKMAT ALLAH SWT DI AKHIRAT KELAK;</a:t>
            </a:r>
          </a:p>
        </p:txBody>
      </p:sp>
      <p:pic>
        <p:nvPicPr>
          <p:cNvPr id="5" name="Picture 4">
            <a:extLst>
              <a:ext uri="{FF2B5EF4-FFF2-40B4-BE49-F238E27FC236}">
                <a16:creationId xmlns:a16="http://schemas.microsoft.com/office/drawing/2014/main" id="{FA0E5911-A2C3-BE9C-2800-7C4B863A2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070" y="980728"/>
            <a:ext cx="4176464" cy="814410"/>
          </a:xfrm>
          <a:prstGeom prst="rect">
            <a:avLst/>
          </a:prstGeom>
        </p:spPr>
      </p:pic>
      <p:sp>
        <p:nvSpPr>
          <p:cNvPr id="7" name="TextBox 6">
            <a:extLst>
              <a:ext uri="{FF2B5EF4-FFF2-40B4-BE49-F238E27FC236}">
                <a16:creationId xmlns:a16="http://schemas.microsoft.com/office/drawing/2014/main" id="{D60EC069-9905-4484-8DFE-32730B631AD3}"/>
              </a:ext>
            </a:extLst>
          </p:cNvPr>
          <p:cNvSpPr txBox="1"/>
          <p:nvPr/>
        </p:nvSpPr>
        <p:spPr>
          <a:xfrm>
            <a:off x="1835696" y="1795138"/>
            <a:ext cx="6497978" cy="4808560"/>
          </a:xfrm>
          <a:prstGeom prst="rect">
            <a:avLst/>
          </a:prstGeom>
          <a:noFill/>
        </p:spPr>
        <p:txBody>
          <a:bodyPr wrap="square">
            <a:spAutoFit/>
          </a:bodyPr>
          <a:lstStyle/>
          <a:p>
            <a:pPr indent="402590" algn="just" rtl="1">
              <a:lnSpc>
                <a:spcPct val="150000"/>
              </a:lnSpc>
            </a:pPr>
            <a:r>
              <a:rPr lang="ar-SA" sz="48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مَنۡ عَمِلَ صَٰلِحٗا مِّن ذَكَرٍ أَوۡ أُنثَىٰ وَهُوَ مُؤۡمِنٞ فَلَنُحۡيِيَنَّهُۥ حَيَوٰةٗ طَيِّبَةٗۖ وَلَنَجۡزِيَنَّهُمۡ أَجۡرَهُم بِأَحۡسَنِ مَا كَانُواْ يَعۡمَلُونَ ٩٧ </a:t>
            </a:r>
            <a:endParaRPr lang="en-MY" sz="2800" dirty="0">
              <a:effectLst/>
              <a:latin typeface="Times New Roman" panose="02020603050405020304" pitchFamily="18" charset="0"/>
              <a:ea typeface="Times New Roman" panose="02020603050405020304" pitchFamily="18" charset="0"/>
            </a:endParaRPr>
          </a:p>
          <a:p>
            <a:pPr algn="just" rtl="1">
              <a:lnSpc>
                <a:spcPct val="150000"/>
              </a:lnSpc>
            </a:pPr>
            <a:r>
              <a:rPr lang="ar-SA" sz="14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 </a:t>
            </a:r>
            <a:endParaRPr lang="en-MY"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574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00FF8-FF80-AB50-04A7-82682964C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55"/>
          <a:stretch/>
        </p:blipFill>
        <p:spPr>
          <a:xfrm>
            <a:off x="0" y="0"/>
            <a:ext cx="9144000" cy="6858000"/>
          </a:xfrm>
          <a:prstGeom prst="rect">
            <a:avLst/>
          </a:prstGeom>
        </p:spPr>
      </p:pic>
      <p:pic>
        <p:nvPicPr>
          <p:cNvPr id="7" name="Picture 6">
            <a:extLst>
              <a:ext uri="{FF2B5EF4-FFF2-40B4-BE49-F238E27FC236}">
                <a16:creationId xmlns:a16="http://schemas.microsoft.com/office/drawing/2014/main" id="{772739CB-A91D-97C5-10EB-CFDD80325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3FA54D57-0E2D-4C6D-8451-949481BC9DD6}"/>
              </a:ext>
            </a:extLst>
          </p:cNvPr>
          <p:cNvSpPr txBox="1"/>
          <p:nvPr/>
        </p:nvSpPr>
        <p:spPr>
          <a:xfrm>
            <a:off x="755576" y="1462340"/>
            <a:ext cx="7056784" cy="5225982"/>
          </a:xfrm>
          <a:prstGeom prst="rect">
            <a:avLst/>
          </a:prstGeom>
          <a:noFill/>
        </p:spPr>
        <p:txBody>
          <a:bodyPr wrap="square">
            <a:spAutoFit/>
          </a:bodyPr>
          <a:lstStyle/>
          <a:p>
            <a:pPr indent="402590" algn="just">
              <a:lnSpc>
                <a:spcPct val="150000"/>
              </a:lnSpc>
            </a:pPr>
            <a:r>
              <a:rPr lang="ms-MY" sz="2600" b="1" i="1" dirty="0">
                <a:effectLst/>
                <a:latin typeface="Arial" panose="020B0604020202020204" pitchFamily="34" charset="0"/>
                <a:ea typeface="Times New Roman" panose="02020603050405020304" pitchFamily="18" charset="0"/>
              </a:rPr>
              <a:t>“Sesiapa yang beramal soleh, dari lelaki atau perempuan, sedang dia beriman, maka sesungguhnya Kami akan menghidupkan dia dengan kehidupan yang baik dan sesungguhnya kami akan membalas mereka, dengan memberikan pahala yang lebih dari apa yang mereka telah kerjakan.</a:t>
            </a:r>
          </a:p>
          <a:p>
            <a:pPr indent="402590" algn="just">
              <a:lnSpc>
                <a:spcPct val="150000"/>
              </a:lnSpc>
            </a:pPr>
            <a:endParaRPr lang="en-MY" sz="1400" b="1" dirty="0">
              <a:effectLst/>
              <a:latin typeface="Times New Roman" panose="02020603050405020304" pitchFamily="18" charset="0"/>
              <a:ea typeface="Times New Roman" panose="02020603050405020304" pitchFamily="18" charset="0"/>
            </a:endParaRPr>
          </a:p>
          <a:p>
            <a:pPr algn="r">
              <a:lnSpc>
                <a:spcPct val="150000"/>
              </a:lnSpc>
            </a:pPr>
            <a:r>
              <a:rPr lang="ms-MY" sz="2000" b="1" i="1" dirty="0">
                <a:effectLst/>
                <a:latin typeface="Arial" panose="020B0604020202020204" pitchFamily="34" charset="0"/>
                <a:ea typeface="Times New Roman" panose="02020603050405020304" pitchFamily="18" charset="0"/>
                <a:cs typeface="Times New Roman" panose="02020603050405020304" pitchFamily="18" charset="0"/>
              </a:rPr>
              <a:t> (al-Nahl : 97).</a:t>
            </a:r>
            <a:endParaRPr lang="en-MY" b="1" dirty="0">
              <a:effectLst/>
              <a:latin typeface="Times New Roman" panose="02020603050405020304" pitchFamily="18" charset="0"/>
              <a:ea typeface="Times New Roman" panose="02020603050405020304" pitchFamily="18" charset="0"/>
            </a:endParaRPr>
          </a:p>
          <a:p>
            <a:pPr indent="449580" algn="r">
              <a:lnSpc>
                <a:spcPct val="150000"/>
              </a:lnSpc>
            </a:pPr>
            <a:r>
              <a:rPr lang="ms-MY" sz="500" i="1" dirty="0">
                <a:effectLst/>
                <a:latin typeface="Arial" panose="020B0604020202020204" pitchFamily="34" charset="0"/>
                <a:ea typeface="Times New Roman" panose="02020603050405020304" pitchFamily="18" charset="0"/>
              </a:rPr>
              <a:t> </a:t>
            </a:r>
            <a:endParaRPr lang="en-MY" sz="16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E34E9C4-A221-4632-870E-58C7CE848A17}"/>
              </a:ext>
            </a:extLst>
          </p:cNvPr>
          <p:cNvSpPr txBox="1"/>
          <p:nvPr/>
        </p:nvSpPr>
        <p:spPr>
          <a:xfrm>
            <a:off x="395536" y="44624"/>
            <a:ext cx="6957610"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GOLONGAN YANG MENDAPAT RAHMAT DAN </a:t>
            </a:r>
          </a:p>
          <a:p>
            <a:r>
              <a:rPr lang="en-US" sz="2400" b="1" dirty="0">
                <a:latin typeface="Arial" panose="020B0604020202020204" pitchFamily="34" charset="0"/>
                <a:cs typeface="Arial" panose="020B0604020202020204" pitchFamily="34" charset="0"/>
              </a:rPr>
              <a:t>NIKMAT ALLAH SWT DI AKHIRAT KELAK;</a:t>
            </a:r>
          </a:p>
        </p:txBody>
      </p:sp>
    </p:spTree>
    <p:extLst>
      <p:ext uri="{BB962C8B-B14F-4D97-AF65-F5344CB8AC3E}">
        <p14:creationId xmlns:p14="http://schemas.microsoft.com/office/powerpoint/2010/main" val="3475697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C6F7F-6B36-41A3-906C-31B122687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7" name="Rectangle 6">
            <a:extLst>
              <a:ext uri="{FF2B5EF4-FFF2-40B4-BE49-F238E27FC236}">
                <a16:creationId xmlns:a16="http://schemas.microsoft.com/office/drawing/2014/main" id="{3FFF9B1A-E7F1-48CD-BAAF-75207CA19B47}"/>
              </a:ext>
            </a:extLst>
          </p:cNvPr>
          <p:cNvSpPr>
            <a:spLocks noChangeArrowheads="1"/>
          </p:cNvSpPr>
          <p:nvPr/>
        </p:nvSpPr>
        <p:spPr bwMode="auto">
          <a:xfrm>
            <a:off x="3131840" y="1052736"/>
            <a:ext cx="5659236" cy="508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KFGQPC Uthmanic Script HAFS" panose="02000000000000000000" pitchFamily="2" charset="-78"/>
              </a:rPr>
              <a:t>بَارَكَ اللهُ لِيْ وَلَكُمْ فِي الْقُرْآنِ الْعَظِيْمِ</a:t>
            </a: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a:t>
            </a: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KFGQPC Uthmanic Script HAFS" panose="02000000000000000000" pitchFamily="2" charset="-78"/>
              </a:rPr>
              <a:t> وَنَفَعَنِيْ </a:t>
            </a: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وَإِيَّاكُمْ بِمَا</a:t>
            </a:r>
            <a:endParaRPr kumimoji="0" lang="en-US"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فِيْهِ مِنَ الآيَاتِ وَالذِّكْرِ الْحَكِيْمِ وَتَقَبَّلَ مِنِّيْ وَمِنْكُمْ تِلاوَتَهُ</a:t>
            </a:r>
            <a:r>
              <a:rPr kumimoji="0" lang="en-US" altLang="en-US" sz="4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rPr>
              <a:t>،</a:t>
            </a:r>
            <a:r>
              <a:rPr kumimoji="0" lang="en-US"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 </a:t>
            </a:r>
          </a:p>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إِنَّهُ هُوَ السَّمِيْعُ الْعَلِيْمُ</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617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A828FC-1D05-494F-A6AD-BF0D7883B1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11" name="TextBox 10">
            <a:extLst>
              <a:ext uri="{FF2B5EF4-FFF2-40B4-BE49-F238E27FC236}">
                <a16:creationId xmlns:a16="http://schemas.microsoft.com/office/drawing/2014/main" id="{BB767C50-A1B9-4E0A-BEF5-A0008750EC63}"/>
              </a:ext>
            </a:extLst>
          </p:cNvPr>
          <p:cNvSpPr txBox="1"/>
          <p:nvPr/>
        </p:nvSpPr>
        <p:spPr>
          <a:xfrm>
            <a:off x="2915816" y="1484784"/>
            <a:ext cx="6048672" cy="4162678"/>
          </a:xfrm>
          <a:prstGeom prst="rect">
            <a:avLst/>
          </a:prstGeom>
          <a:noFill/>
        </p:spPr>
        <p:txBody>
          <a:bodyPr wrap="square">
            <a:spAutoFit/>
          </a:bodyPr>
          <a:lstStyle/>
          <a:p>
            <a:pPr indent="403225" algn="just"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أَقُولُ قَوْلِيْ هَذَا وَأَسْتَغْفِرُ </a:t>
            </a:r>
            <a:r>
              <a:rPr lang="ar-SA" sz="4800" dirty="0">
                <a:effectLst/>
                <a:latin typeface="Sakkal Majalla" panose="02000000000000000000" pitchFamily="2" charset="-78"/>
                <a:ea typeface="Times New Roman" panose="02020603050405020304" pitchFamily="18" charset="0"/>
                <a:cs typeface="Sakkal Majalla" panose="02000000000000000000" pitchFamily="2" charset="-78"/>
              </a:rPr>
              <a:t>اللهَ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الْعَظِيْمَ لِيْ وَلَكُمْ وَلِسَآئِرِ الْمُسْلِمِيْنَ وَالْمُسْلِمَاتِ</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فَاسْتَغْفِرُوْهُ إِنَّهُ هُوَ الْغَفُوْرُ الرَّحِيْمُ</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198204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7B358-01DE-402C-A86D-0036DA3498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4" name="TextBox 3">
            <a:extLst>
              <a:ext uri="{FF2B5EF4-FFF2-40B4-BE49-F238E27FC236}">
                <a16:creationId xmlns:a16="http://schemas.microsoft.com/office/drawing/2014/main" id="{B6D0B0AF-E8EA-4C87-A996-E7D60BE30826}"/>
              </a:ext>
            </a:extLst>
          </p:cNvPr>
          <p:cNvSpPr txBox="1"/>
          <p:nvPr/>
        </p:nvSpPr>
        <p:spPr>
          <a:xfrm>
            <a:off x="3707904" y="1124744"/>
            <a:ext cx="5112568" cy="5086008"/>
          </a:xfrm>
          <a:prstGeom prst="rect">
            <a:avLst/>
          </a:prstGeom>
          <a:noFill/>
        </p:spPr>
        <p:txBody>
          <a:bodyPr wrap="square">
            <a:spAutoFit/>
          </a:bodyPr>
          <a:lstStyle/>
          <a:p>
            <a:pPr algn="just"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أَشْهَدُ أَنْ لَّا إِلَهَ إِلَّا ٱللَّهُ وَحْدَهُ لَا شَرِيكَ لَهُ وَأَشْهَدُ أَنَّ مُحَمَّدًا عَبْدُهُ وَرَسُوْلُهُ. ٱللَّهُمَّ صَلِّ وسَلِّم عَلَى سَيِّدِنَا مُحَمَّدٍ وَعَلَى آلِهِ</a:t>
            </a:r>
            <a:r>
              <a:rPr lang="ar-SA" sz="4400" baseline="-25000" dirty="0">
                <a:effectLst/>
                <a:latin typeface="Sakkal Majalla" panose="02000000000000000000" pitchFamily="2" charset="-78"/>
                <a:ea typeface="Times New Roman" panose="02020603050405020304" pitchFamily="18" charset="0"/>
                <a:cs typeface="Sakkal Majalla" panose="02000000000000000000" pitchFamily="2" charset="-78"/>
              </a:rPr>
              <a:t>ے</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وَصَحْبِهِ</a:t>
            </a:r>
            <a:r>
              <a:rPr lang="ar-SA" sz="4400" baseline="-25000" dirty="0">
                <a:effectLst/>
                <a:latin typeface="Sakkal Majalla" panose="02000000000000000000" pitchFamily="2" charset="-78"/>
                <a:ea typeface="Times New Roman" panose="02020603050405020304" pitchFamily="18" charset="0"/>
                <a:cs typeface="Sakkal Majalla" panose="02000000000000000000" pitchFamily="2" charset="-78"/>
              </a:rPr>
              <a:t>ے</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أَجْمَعِيْنَ</a:t>
            </a:r>
            <a:r>
              <a:rPr lang="ms-MY" sz="4400" dirty="0">
                <a:effectLst/>
                <a:latin typeface="Sakkal Majalla" panose="02000000000000000000" pitchFamily="2" charset="-78"/>
                <a:ea typeface="Times New Roman" panose="02020603050405020304" pitchFamily="18" charset="0"/>
                <a:cs typeface="KFGQPC Uthmanic Script HAFS" panose="02000000000000000000" pitchFamily="2" charset="-78"/>
              </a:rPr>
              <a:t>. </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70642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83B69D-9CBC-48EE-B975-1B15316AF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
            <a:ext cx="9144000" cy="6845808"/>
          </a:xfrm>
          <a:prstGeom prst="rect">
            <a:avLst/>
          </a:prstGeom>
        </p:spPr>
      </p:pic>
    </p:spTree>
    <p:extLst>
      <p:ext uri="{BB962C8B-B14F-4D97-AF65-F5344CB8AC3E}">
        <p14:creationId xmlns:p14="http://schemas.microsoft.com/office/powerpoint/2010/main" val="98949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3421BF-9B69-4953-963E-41C6C9C91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17" name="Group 16">
            <a:extLst>
              <a:ext uri="{FF2B5EF4-FFF2-40B4-BE49-F238E27FC236}">
                <a16:creationId xmlns:a16="http://schemas.microsoft.com/office/drawing/2014/main" id="{08FF12AB-F7A1-492A-A2F6-1EB1EF5FB815}"/>
              </a:ext>
            </a:extLst>
          </p:cNvPr>
          <p:cNvGrpSpPr/>
          <p:nvPr/>
        </p:nvGrpSpPr>
        <p:grpSpPr>
          <a:xfrm>
            <a:off x="467544" y="1052736"/>
            <a:ext cx="7046471" cy="4248472"/>
            <a:chOff x="467544" y="1052736"/>
            <a:chExt cx="7046471" cy="4248472"/>
          </a:xfrm>
        </p:grpSpPr>
        <p:pic>
          <p:nvPicPr>
            <p:cNvPr id="11" name="Picture 10">
              <a:extLst>
                <a:ext uri="{FF2B5EF4-FFF2-40B4-BE49-F238E27FC236}">
                  <a16:creationId xmlns:a16="http://schemas.microsoft.com/office/drawing/2014/main" id="{EBF845FD-1445-4032-BFF1-90C06B48AC8F}"/>
                </a:ext>
              </a:extLst>
            </p:cNvPr>
            <p:cNvPicPr>
              <a:picLocks noChangeAspect="1"/>
            </p:cNvPicPr>
            <p:nvPr/>
          </p:nvPicPr>
          <p:blipFill rotWithShape="1">
            <a:blip r:embed="rId3">
              <a:extLst>
                <a:ext uri="{28A0092B-C50C-407E-A947-70E740481C1C}">
                  <a14:useLocalDpi xmlns:a14="http://schemas.microsoft.com/office/drawing/2010/main" val="0"/>
                </a:ext>
              </a:extLst>
            </a:blip>
            <a:srcRect b="75472"/>
            <a:stretch/>
          </p:blipFill>
          <p:spPr>
            <a:xfrm>
              <a:off x="467544" y="1052736"/>
              <a:ext cx="7046471" cy="936104"/>
            </a:xfrm>
            <a:prstGeom prst="rect">
              <a:avLst/>
            </a:prstGeom>
          </p:spPr>
        </p:pic>
        <p:pic>
          <p:nvPicPr>
            <p:cNvPr id="14" name="Picture 13">
              <a:extLst>
                <a:ext uri="{FF2B5EF4-FFF2-40B4-BE49-F238E27FC236}">
                  <a16:creationId xmlns:a16="http://schemas.microsoft.com/office/drawing/2014/main" id="{0445DC2D-B2B3-45CC-8960-4C324CF5913F}"/>
                </a:ext>
              </a:extLst>
            </p:cNvPr>
            <p:cNvPicPr>
              <a:picLocks noChangeAspect="1"/>
            </p:cNvPicPr>
            <p:nvPr/>
          </p:nvPicPr>
          <p:blipFill rotWithShape="1">
            <a:blip r:embed="rId3">
              <a:extLst>
                <a:ext uri="{28A0092B-C50C-407E-A947-70E740481C1C}">
                  <a14:useLocalDpi xmlns:a14="http://schemas.microsoft.com/office/drawing/2010/main" val="0"/>
                </a:ext>
              </a:extLst>
            </a:blip>
            <a:srcRect t="22641" b="48167"/>
            <a:stretch/>
          </p:blipFill>
          <p:spPr>
            <a:xfrm>
              <a:off x="467544" y="2060848"/>
              <a:ext cx="7046471" cy="1114076"/>
            </a:xfrm>
            <a:prstGeom prst="rect">
              <a:avLst/>
            </a:prstGeom>
          </p:spPr>
        </p:pic>
        <p:pic>
          <p:nvPicPr>
            <p:cNvPr id="15" name="Picture 14">
              <a:extLst>
                <a:ext uri="{FF2B5EF4-FFF2-40B4-BE49-F238E27FC236}">
                  <a16:creationId xmlns:a16="http://schemas.microsoft.com/office/drawing/2014/main" id="{5A3C55BD-1C72-4EB6-8B90-98AC9E0DF9A2}"/>
                </a:ext>
              </a:extLst>
            </p:cNvPr>
            <p:cNvPicPr>
              <a:picLocks noChangeAspect="1"/>
            </p:cNvPicPr>
            <p:nvPr/>
          </p:nvPicPr>
          <p:blipFill rotWithShape="1">
            <a:blip r:embed="rId3">
              <a:extLst>
                <a:ext uri="{28A0092B-C50C-407E-A947-70E740481C1C}">
                  <a14:useLocalDpi xmlns:a14="http://schemas.microsoft.com/office/drawing/2010/main" val="0"/>
                </a:ext>
              </a:extLst>
            </a:blip>
            <a:srcRect t="49057" b="22641"/>
            <a:stretch/>
          </p:blipFill>
          <p:spPr>
            <a:xfrm>
              <a:off x="467544" y="3212976"/>
              <a:ext cx="7046471" cy="1080120"/>
            </a:xfrm>
            <a:prstGeom prst="rect">
              <a:avLst/>
            </a:prstGeom>
          </p:spPr>
        </p:pic>
        <p:pic>
          <p:nvPicPr>
            <p:cNvPr id="16" name="Picture 15">
              <a:extLst>
                <a:ext uri="{FF2B5EF4-FFF2-40B4-BE49-F238E27FC236}">
                  <a16:creationId xmlns:a16="http://schemas.microsoft.com/office/drawing/2014/main" id="{0FE8DF10-94F0-4C46-B2EA-07B5E195DD71}"/>
                </a:ext>
              </a:extLst>
            </p:cNvPr>
            <p:cNvPicPr>
              <a:picLocks noChangeAspect="1"/>
            </p:cNvPicPr>
            <p:nvPr/>
          </p:nvPicPr>
          <p:blipFill rotWithShape="1">
            <a:blip r:embed="rId3">
              <a:extLst>
                <a:ext uri="{28A0092B-C50C-407E-A947-70E740481C1C}">
                  <a14:useLocalDpi xmlns:a14="http://schemas.microsoft.com/office/drawing/2010/main" val="0"/>
                </a:ext>
              </a:extLst>
            </a:blip>
            <a:srcRect t="77358"/>
            <a:stretch/>
          </p:blipFill>
          <p:spPr>
            <a:xfrm>
              <a:off x="467544" y="4437112"/>
              <a:ext cx="7046471" cy="864096"/>
            </a:xfrm>
            <a:prstGeom prst="rect">
              <a:avLst/>
            </a:prstGeom>
          </p:spPr>
        </p:pic>
      </p:grpSp>
    </p:spTree>
    <p:extLst>
      <p:ext uri="{BB962C8B-B14F-4D97-AF65-F5344CB8AC3E}">
        <p14:creationId xmlns:p14="http://schemas.microsoft.com/office/powerpoint/2010/main" val="3426664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CC4FB-62C9-4A4A-A0E4-715EA0BA34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14" name="Group 13">
            <a:extLst>
              <a:ext uri="{FF2B5EF4-FFF2-40B4-BE49-F238E27FC236}">
                <a16:creationId xmlns:a16="http://schemas.microsoft.com/office/drawing/2014/main" id="{CBC88812-54F2-4EC8-839C-373152B3AB35}"/>
              </a:ext>
            </a:extLst>
          </p:cNvPr>
          <p:cNvGrpSpPr/>
          <p:nvPr/>
        </p:nvGrpSpPr>
        <p:grpSpPr>
          <a:xfrm>
            <a:off x="355089" y="1290722"/>
            <a:ext cx="7174175" cy="3722454"/>
            <a:chOff x="355089" y="1290722"/>
            <a:chExt cx="7174175" cy="3722454"/>
          </a:xfrm>
        </p:grpSpPr>
        <p:pic>
          <p:nvPicPr>
            <p:cNvPr id="11" name="Picture 10">
              <a:extLst>
                <a:ext uri="{FF2B5EF4-FFF2-40B4-BE49-F238E27FC236}">
                  <a16:creationId xmlns:a16="http://schemas.microsoft.com/office/drawing/2014/main" id="{00773136-5D60-4FD0-90F4-9218A8A052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5219"/>
            <a:stretch/>
          </p:blipFill>
          <p:spPr>
            <a:xfrm>
              <a:off x="355089" y="1290722"/>
              <a:ext cx="7174175" cy="1202174"/>
            </a:xfrm>
            <a:prstGeom prst="rect">
              <a:avLst/>
            </a:prstGeom>
          </p:spPr>
        </p:pic>
        <p:pic>
          <p:nvPicPr>
            <p:cNvPr id="12" name="Picture 11">
              <a:extLst>
                <a:ext uri="{FF2B5EF4-FFF2-40B4-BE49-F238E27FC236}">
                  <a16:creationId xmlns:a16="http://schemas.microsoft.com/office/drawing/2014/main" id="{A3D14DB4-CE4E-4839-A004-6EF024374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781" b="30438"/>
            <a:stretch/>
          </p:blipFill>
          <p:spPr>
            <a:xfrm>
              <a:off x="355089" y="2614950"/>
              <a:ext cx="7174175" cy="1202174"/>
            </a:xfrm>
            <a:prstGeom prst="rect">
              <a:avLst/>
            </a:prstGeom>
          </p:spPr>
        </p:pic>
        <p:pic>
          <p:nvPicPr>
            <p:cNvPr id="13" name="Picture 12">
              <a:extLst>
                <a:ext uri="{FF2B5EF4-FFF2-40B4-BE49-F238E27FC236}">
                  <a16:creationId xmlns:a16="http://schemas.microsoft.com/office/drawing/2014/main" id="{E685FDE8-E720-4C40-AF6E-6BFC32824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62"/>
            <a:stretch/>
          </p:blipFill>
          <p:spPr>
            <a:xfrm>
              <a:off x="355089" y="3961140"/>
              <a:ext cx="7174175" cy="1052036"/>
            </a:xfrm>
            <a:prstGeom prst="rect">
              <a:avLst/>
            </a:prstGeom>
          </p:spPr>
        </p:pic>
      </p:grpSp>
    </p:spTree>
    <p:extLst>
      <p:ext uri="{BB962C8B-B14F-4D97-AF65-F5344CB8AC3E}">
        <p14:creationId xmlns:p14="http://schemas.microsoft.com/office/powerpoint/2010/main" val="3913018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C2B54-F12D-4A2A-BAE6-575861F30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D7958215-41BA-473C-BB9A-4D777D1E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268760"/>
            <a:ext cx="6201574" cy="3744416"/>
          </a:xfrm>
          <a:prstGeom prst="rect">
            <a:avLst/>
          </a:prstGeom>
        </p:spPr>
      </p:pic>
    </p:spTree>
    <p:extLst>
      <p:ext uri="{BB962C8B-B14F-4D97-AF65-F5344CB8AC3E}">
        <p14:creationId xmlns:p14="http://schemas.microsoft.com/office/powerpoint/2010/main" val="4870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8" name="TextBox 7">
            <a:extLst>
              <a:ext uri="{FF2B5EF4-FFF2-40B4-BE49-F238E27FC236}">
                <a16:creationId xmlns:a16="http://schemas.microsoft.com/office/drawing/2014/main" id="{3FA675E0-1B41-4A0B-8189-75DAD2A2689E}"/>
              </a:ext>
            </a:extLst>
          </p:cNvPr>
          <p:cNvSpPr txBox="1"/>
          <p:nvPr/>
        </p:nvSpPr>
        <p:spPr>
          <a:xfrm>
            <a:off x="1644762" y="2031213"/>
            <a:ext cx="5843630" cy="2795573"/>
          </a:xfrm>
          <a:prstGeom prst="rect">
            <a:avLst/>
          </a:prstGeom>
          <a:noFill/>
        </p:spPr>
        <p:txBody>
          <a:bodyPr wrap="square">
            <a:spAutoFit/>
          </a:bodyPr>
          <a:lstStyle/>
          <a:p>
            <a:pPr indent="449580" algn="just">
              <a:lnSpc>
                <a:spcPct val="150000"/>
              </a:lnSpc>
            </a:pPr>
            <a:r>
              <a:rPr lang="en-US" sz="2400" b="1" dirty="0" err="1">
                <a:effectLst/>
                <a:latin typeface="Arial" panose="020B0604020202020204" pitchFamily="34" charset="0"/>
                <a:ea typeface="Times New Roman" panose="02020603050405020304" pitchFamily="18" charset="0"/>
              </a:rPr>
              <a:t>Marilah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sama-sama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kita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bertakwa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 Allah SWT </a:t>
            </a:r>
            <a:r>
              <a:rPr lang="en-US" sz="2400" b="1" dirty="0" err="1">
                <a:effectLst/>
                <a:latin typeface="Arial" panose="020B0604020202020204" pitchFamily="34" charset="0"/>
                <a:ea typeface="Times New Roman" panose="02020603050405020304" pitchFamily="18" charset="0"/>
              </a:rPr>
              <a:t>dengan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melakukan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ketaatan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-Nya dan </a:t>
            </a:r>
            <a:r>
              <a:rPr lang="en-US" sz="2400" b="1" dirty="0" err="1">
                <a:effectLst/>
                <a:latin typeface="Arial" panose="020B0604020202020204" pitchFamily="34" charset="0"/>
                <a:ea typeface="Times New Roman" panose="02020603050405020304" pitchFamily="18" charset="0"/>
              </a:rPr>
              <a:t>menjauhkan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diri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daripada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perbuatan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keji</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maksiat</a:t>
            </a:r>
            <a:r>
              <a:rPr lang="en-US" sz="2400" b="1" dirty="0">
                <a:effectLst/>
                <a:latin typeface="Arial" panose="020B0604020202020204" pitchFamily="34" charset="0"/>
                <a:ea typeface="Times New Roman" panose="02020603050405020304" pitchFamily="18" charset="0"/>
              </a:rPr>
              <a:t>.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374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E54B8F-ABAF-4CD9-B3E9-285C936D4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44B0B047-5F62-4BEB-AB92-CFD66E06175B}"/>
              </a:ext>
            </a:extLst>
          </p:cNvPr>
          <p:cNvGrpSpPr/>
          <p:nvPr/>
        </p:nvGrpSpPr>
        <p:grpSpPr>
          <a:xfrm>
            <a:off x="611560" y="1340769"/>
            <a:ext cx="6363834" cy="3600399"/>
            <a:chOff x="611560" y="1340769"/>
            <a:chExt cx="6363834" cy="3600399"/>
          </a:xfrm>
        </p:grpSpPr>
        <p:pic>
          <p:nvPicPr>
            <p:cNvPr id="3" name="Picture 2">
              <a:extLst>
                <a:ext uri="{FF2B5EF4-FFF2-40B4-BE49-F238E27FC236}">
                  <a16:creationId xmlns:a16="http://schemas.microsoft.com/office/drawing/2014/main" id="{9BE99BF7-C9A9-4839-8304-4E18E1128B19}"/>
                </a:ext>
              </a:extLst>
            </p:cNvPr>
            <p:cNvPicPr>
              <a:picLocks noChangeAspect="1"/>
            </p:cNvPicPr>
            <p:nvPr/>
          </p:nvPicPr>
          <p:blipFill rotWithShape="1">
            <a:blip r:embed="rId3">
              <a:extLst>
                <a:ext uri="{28A0092B-C50C-407E-A947-70E740481C1C}">
                  <a14:useLocalDpi xmlns:a14="http://schemas.microsoft.com/office/drawing/2010/main" val="0"/>
                </a:ext>
              </a:extLst>
            </a:blip>
            <a:srcRect b="67218"/>
            <a:stretch/>
          </p:blipFill>
          <p:spPr>
            <a:xfrm>
              <a:off x="971600" y="1340769"/>
              <a:ext cx="6003794" cy="1080120"/>
            </a:xfrm>
            <a:prstGeom prst="rect">
              <a:avLst/>
            </a:prstGeom>
          </p:spPr>
        </p:pic>
        <p:pic>
          <p:nvPicPr>
            <p:cNvPr id="5" name="Picture 4">
              <a:extLst>
                <a:ext uri="{FF2B5EF4-FFF2-40B4-BE49-F238E27FC236}">
                  <a16:creationId xmlns:a16="http://schemas.microsoft.com/office/drawing/2014/main" id="{7B1BA9DB-C98A-47C5-A158-DE7E2549857A}"/>
                </a:ext>
              </a:extLst>
            </p:cNvPr>
            <p:cNvPicPr>
              <a:picLocks noChangeAspect="1"/>
            </p:cNvPicPr>
            <p:nvPr/>
          </p:nvPicPr>
          <p:blipFill rotWithShape="1">
            <a:blip r:embed="rId3">
              <a:extLst>
                <a:ext uri="{28A0092B-C50C-407E-A947-70E740481C1C}">
                  <a14:useLocalDpi xmlns:a14="http://schemas.microsoft.com/office/drawing/2010/main" val="0"/>
                </a:ext>
              </a:extLst>
            </a:blip>
            <a:srcRect t="30597" b="26848"/>
            <a:stretch/>
          </p:blipFill>
          <p:spPr>
            <a:xfrm>
              <a:off x="971600" y="2492896"/>
              <a:ext cx="6003794" cy="1402110"/>
            </a:xfrm>
            <a:prstGeom prst="rect">
              <a:avLst/>
            </a:prstGeom>
          </p:spPr>
        </p:pic>
        <p:pic>
          <p:nvPicPr>
            <p:cNvPr id="7" name="Picture 6">
              <a:extLst>
                <a:ext uri="{FF2B5EF4-FFF2-40B4-BE49-F238E27FC236}">
                  <a16:creationId xmlns:a16="http://schemas.microsoft.com/office/drawing/2014/main" id="{6DD34DD8-C7B4-45DD-9941-F4BE12275206}"/>
                </a:ext>
              </a:extLst>
            </p:cNvPr>
            <p:cNvPicPr>
              <a:picLocks noChangeAspect="1"/>
            </p:cNvPicPr>
            <p:nvPr/>
          </p:nvPicPr>
          <p:blipFill rotWithShape="1">
            <a:blip r:embed="rId3">
              <a:extLst>
                <a:ext uri="{28A0092B-C50C-407E-A947-70E740481C1C}">
                  <a14:useLocalDpi xmlns:a14="http://schemas.microsoft.com/office/drawing/2010/main" val="0"/>
                </a:ext>
              </a:extLst>
            </a:blip>
            <a:srcRect t="73151"/>
            <a:stretch/>
          </p:blipFill>
          <p:spPr>
            <a:xfrm>
              <a:off x="611560" y="4056553"/>
              <a:ext cx="6003794" cy="884615"/>
            </a:xfrm>
            <a:prstGeom prst="rect">
              <a:avLst/>
            </a:prstGeom>
          </p:spPr>
        </p:pic>
      </p:grpSp>
    </p:spTree>
    <p:extLst>
      <p:ext uri="{BB962C8B-B14F-4D97-AF65-F5344CB8AC3E}">
        <p14:creationId xmlns:p14="http://schemas.microsoft.com/office/powerpoint/2010/main" val="314196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560ED-D2D0-460E-8135-F18A86FE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D409A8A5-847F-4B39-BD30-DDE2ED16686B}"/>
              </a:ext>
            </a:extLst>
          </p:cNvPr>
          <p:cNvGrpSpPr/>
          <p:nvPr/>
        </p:nvGrpSpPr>
        <p:grpSpPr>
          <a:xfrm>
            <a:off x="899592" y="1556793"/>
            <a:ext cx="5688632" cy="3672407"/>
            <a:chOff x="1043608" y="1556793"/>
            <a:chExt cx="5688632" cy="3672407"/>
          </a:xfrm>
        </p:grpSpPr>
        <p:pic>
          <p:nvPicPr>
            <p:cNvPr id="3" name="Picture 2">
              <a:extLst>
                <a:ext uri="{FF2B5EF4-FFF2-40B4-BE49-F238E27FC236}">
                  <a16:creationId xmlns:a16="http://schemas.microsoft.com/office/drawing/2014/main" id="{E19ACB03-149F-4D9F-8FC8-C8D88E42D119}"/>
                </a:ext>
              </a:extLst>
            </p:cNvPr>
            <p:cNvPicPr>
              <a:picLocks noChangeAspect="1"/>
            </p:cNvPicPr>
            <p:nvPr/>
          </p:nvPicPr>
          <p:blipFill rotWithShape="1">
            <a:blip r:embed="rId3">
              <a:extLst>
                <a:ext uri="{28A0092B-C50C-407E-A947-70E740481C1C}">
                  <a14:useLocalDpi xmlns:a14="http://schemas.microsoft.com/office/drawing/2010/main" val="0"/>
                </a:ext>
              </a:extLst>
            </a:blip>
            <a:srcRect b="64126"/>
            <a:stretch/>
          </p:blipFill>
          <p:spPr>
            <a:xfrm>
              <a:off x="1691680" y="1556793"/>
              <a:ext cx="5040560" cy="1224136"/>
            </a:xfrm>
            <a:prstGeom prst="rect">
              <a:avLst/>
            </a:prstGeom>
          </p:spPr>
        </p:pic>
        <p:pic>
          <p:nvPicPr>
            <p:cNvPr id="5" name="Picture 4">
              <a:extLst>
                <a:ext uri="{FF2B5EF4-FFF2-40B4-BE49-F238E27FC236}">
                  <a16:creationId xmlns:a16="http://schemas.microsoft.com/office/drawing/2014/main" id="{7542A918-87F5-44FA-8AB0-142A2787A6BF}"/>
                </a:ext>
              </a:extLst>
            </p:cNvPr>
            <p:cNvPicPr>
              <a:picLocks noChangeAspect="1"/>
            </p:cNvPicPr>
            <p:nvPr/>
          </p:nvPicPr>
          <p:blipFill rotWithShape="1">
            <a:blip r:embed="rId3">
              <a:extLst>
                <a:ext uri="{28A0092B-C50C-407E-A947-70E740481C1C}">
                  <a14:useLocalDpi xmlns:a14="http://schemas.microsoft.com/office/drawing/2010/main" val="0"/>
                </a:ext>
              </a:extLst>
            </a:blip>
            <a:srcRect t="33763" b="30362"/>
            <a:stretch/>
          </p:blipFill>
          <p:spPr>
            <a:xfrm>
              <a:off x="1619672" y="2824974"/>
              <a:ext cx="5040560" cy="1224136"/>
            </a:xfrm>
            <a:prstGeom prst="rect">
              <a:avLst/>
            </a:prstGeom>
          </p:spPr>
        </p:pic>
        <p:pic>
          <p:nvPicPr>
            <p:cNvPr id="7" name="Picture 6">
              <a:extLst>
                <a:ext uri="{FF2B5EF4-FFF2-40B4-BE49-F238E27FC236}">
                  <a16:creationId xmlns:a16="http://schemas.microsoft.com/office/drawing/2014/main" id="{A0F62D2E-42BE-4324-9A3D-CAA377D9E703}"/>
                </a:ext>
              </a:extLst>
            </p:cNvPr>
            <p:cNvPicPr>
              <a:picLocks noChangeAspect="1"/>
            </p:cNvPicPr>
            <p:nvPr/>
          </p:nvPicPr>
          <p:blipFill rotWithShape="1">
            <a:blip r:embed="rId3">
              <a:extLst>
                <a:ext uri="{28A0092B-C50C-407E-A947-70E740481C1C}">
                  <a14:useLocalDpi xmlns:a14="http://schemas.microsoft.com/office/drawing/2010/main" val="0"/>
                </a:ext>
              </a:extLst>
            </a:blip>
            <a:srcRect t="67527"/>
            <a:stretch/>
          </p:blipFill>
          <p:spPr>
            <a:xfrm>
              <a:off x="1043608" y="4121117"/>
              <a:ext cx="5040560" cy="1108083"/>
            </a:xfrm>
            <a:prstGeom prst="rect">
              <a:avLst/>
            </a:prstGeom>
          </p:spPr>
        </p:pic>
      </p:grpSp>
    </p:spTree>
    <p:extLst>
      <p:ext uri="{BB962C8B-B14F-4D97-AF65-F5344CB8AC3E}">
        <p14:creationId xmlns:p14="http://schemas.microsoft.com/office/powerpoint/2010/main" val="357309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5" name="TextBox 4">
            <a:extLst>
              <a:ext uri="{FF2B5EF4-FFF2-40B4-BE49-F238E27FC236}">
                <a16:creationId xmlns:a16="http://schemas.microsoft.com/office/drawing/2014/main" id="{42B61115-79CE-4A3F-9326-A11CC3A2C269}"/>
              </a:ext>
            </a:extLst>
          </p:cNvPr>
          <p:cNvSpPr txBox="1"/>
          <p:nvPr/>
        </p:nvSpPr>
        <p:spPr>
          <a:xfrm>
            <a:off x="1115616" y="764704"/>
            <a:ext cx="7128792" cy="5011565"/>
          </a:xfrm>
          <a:prstGeom prst="rect">
            <a:avLst/>
          </a:prstGeom>
          <a:noFill/>
        </p:spPr>
        <p:txBody>
          <a:bodyPr wrap="square">
            <a:spAutoFit/>
          </a:bodyPr>
          <a:lstStyle/>
          <a:p>
            <a:pPr algn="just">
              <a:lnSpc>
                <a:spcPct val="150000"/>
              </a:lnSpc>
            </a:pPr>
            <a:r>
              <a:rPr lang="en-US" sz="2400" b="1" dirty="0" err="1">
                <a:effectLst/>
                <a:latin typeface="Arial" panose="020B0604020202020204" pitchFamily="34" charset="0"/>
                <a:ea typeface="Times New Roman" panose="02020603050405020304" pitchFamily="18" charset="0"/>
              </a:rPr>
              <a:t>Kekejaman</a:t>
            </a:r>
            <a:r>
              <a:rPr lang="en-US" sz="2400" b="1" dirty="0">
                <a:effectLst/>
                <a:latin typeface="Arial" panose="020B0604020202020204" pitchFamily="34" charset="0"/>
                <a:ea typeface="Times New Roman" panose="02020603050405020304" pitchFamily="18" charset="0"/>
              </a:rPr>
              <a:t> di </a:t>
            </a:r>
            <a:r>
              <a:rPr lang="en-US" sz="2400" b="1" dirty="0" err="1">
                <a:effectLst/>
                <a:latin typeface="Arial" panose="020B0604020202020204" pitchFamily="34" charset="0"/>
                <a:ea typeface="Times New Roman" panose="02020603050405020304" pitchFamily="18" charset="0"/>
              </a:rPr>
              <a:t>Palestin</a:t>
            </a:r>
            <a:r>
              <a:rPr lang="en-US" sz="2400" b="1" dirty="0">
                <a:effectLst/>
                <a:latin typeface="Arial" panose="020B0604020202020204" pitchFamily="34" charset="0"/>
                <a:ea typeface="Times New Roman" panose="02020603050405020304" pitchFamily="18" charset="0"/>
              </a:rPr>
              <a:t> sangat </a:t>
            </a:r>
            <a:r>
              <a:rPr lang="en-US" sz="2400" b="1" dirty="0" err="1">
                <a:effectLst/>
                <a:latin typeface="Arial" panose="020B0604020202020204" pitchFamily="34" charset="0"/>
                <a:ea typeface="Times New Roman" panose="02020603050405020304" pitchFamily="18" charset="0"/>
              </a:rPr>
              <a:t>menuntut</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erti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persaudaraan</a:t>
            </a:r>
            <a:r>
              <a:rPr lang="en-US" sz="2400" b="1" dirty="0">
                <a:effectLst/>
                <a:latin typeface="Arial" panose="020B0604020202020204" pitchFamily="34" charset="0"/>
                <a:ea typeface="Times New Roman" panose="02020603050405020304" pitchFamily="18" charset="0"/>
              </a:rPr>
              <a:t> Islam yang </a:t>
            </a:r>
            <a:r>
              <a:rPr lang="en-US" sz="2400" b="1" dirty="0" err="1">
                <a:effectLst/>
                <a:latin typeface="Arial" panose="020B0604020202020204" pitchFamily="34" charset="0"/>
                <a:ea typeface="Times New Roman" panose="02020603050405020304" pitchFamily="18" charset="0"/>
              </a:rPr>
              <a:t>kuat</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keyakinan</a:t>
            </a:r>
            <a:r>
              <a:rPr lang="en-US" sz="2400" b="1" dirty="0">
                <a:effectLst/>
                <a:latin typeface="Arial" panose="020B0604020202020204" pitchFamily="34" charset="0"/>
                <a:ea typeface="Times New Roman" panose="02020603050405020304" pitchFamily="18" charset="0"/>
              </a:rPr>
              <a:t> yang </a:t>
            </a:r>
            <a:r>
              <a:rPr lang="en-US" sz="2400" b="1" dirty="0" err="1">
                <a:effectLst/>
                <a:latin typeface="Arial" panose="020B0604020202020204" pitchFamily="34" charset="0"/>
                <a:ea typeface="Times New Roman" panose="02020603050405020304" pitchFamily="18" charset="0"/>
              </a:rPr>
              <a:t>tinggi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 Allah SWT. </a:t>
            </a:r>
            <a:r>
              <a:rPr lang="en-US" sz="2400" b="1" dirty="0" err="1">
                <a:effectLst/>
                <a:latin typeface="Arial" panose="020B0604020202020204" pitchFamily="34" charset="0"/>
                <a:ea typeface="Times New Roman" panose="02020603050405020304" pitchFamily="18" charset="0"/>
              </a:rPr>
              <a:t>Untuk</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itu</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mimbar</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menyeru</a:t>
            </a:r>
            <a:r>
              <a:rPr lang="en-US" sz="2400" b="1" dirty="0">
                <a:effectLst/>
                <a:latin typeface="Arial" panose="020B0604020202020204" pitchFamily="34" charset="0"/>
                <a:ea typeface="Times New Roman" panose="02020603050405020304" pitchFamily="18" charset="0"/>
              </a:rPr>
              <a:t> agar </a:t>
            </a:r>
            <a:r>
              <a:rPr lang="en-US" sz="2400" b="1" dirty="0" err="1">
                <a:effectLst/>
                <a:latin typeface="Arial" panose="020B0604020202020204" pitchFamily="34" charset="0"/>
                <a:ea typeface="Times New Roman" panose="02020603050405020304" pitchFamily="18" charset="0"/>
              </a:rPr>
              <a:t>semua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umat</a:t>
            </a:r>
            <a:r>
              <a:rPr lang="en-US" sz="2400" b="1" dirty="0">
                <a:effectLst/>
                <a:latin typeface="Arial" panose="020B0604020202020204" pitchFamily="34" charset="0"/>
                <a:ea typeface="Times New Roman" panose="02020603050405020304" pitchFamily="18" charset="0"/>
              </a:rPr>
              <a:t> Islam </a:t>
            </a:r>
            <a:r>
              <a:rPr lang="en-US" sz="2400" b="1" dirty="0" err="1">
                <a:effectLst/>
                <a:latin typeface="Arial" panose="020B0604020202020204" pitchFamily="34" charset="0"/>
                <a:ea typeface="Times New Roman" panose="02020603050405020304" pitchFamily="18" charset="0"/>
              </a:rPr>
              <a:t>terus</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berdoa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 Allah SWT </a:t>
            </a:r>
            <a:r>
              <a:rPr lang="en-US" sz="2400" b="1" dirty="0" err="1">
                <a:effectLst/>
                <a:latin typeface="Arial" panose="020B0604020202020204" pitchFamily="34" charset="0"/>
                <a:ea typeface="Times New Roman" panose="02020603050405020304" pitchFamily="18" charset="0"/>
              </a:rPr>
              <a:t>dalam</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setiap</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solat</a:t>
            </a:r>
            <a:r>
              <a:rPr lang="en-US" sz="2400" b="1" dirty="0">
                <a:effectLst/>
                <a:latin typeface="Arial" panose="020B0604020202020204" pitchFamily="34" charset="0"/>
                <a:ea typeface="Times New Roman" panose="02020603050405020304" pitchFamily="18" charset="0"/>
              </a:rPr>
              <a:t> lima </a:t>
            </a:r>
            <a:r>
              <a:rPr lang="en-US" sz="2400" b="1" dirty="0" err="1">
                <a:effectLst/>
                <a:latin typeface="Arial" panose="020B0604020202020204" pitchFamily="34" charset="0"/>
                <a:ea typeface="Times New Roman" panose="02020603050405020304" pitchFamily="18" charset="0"/>
              </a:rPr>
              <a:t>waktu</a:t>
            </a:r>
            <a:r>
              <a:rPr lang="en-US" sz="2400" b="1" dirty="0">
                <a:effectLst/>
                <a:latin typeface="Arial" panose="020B0604020202020204" pitchFamily="34" charset="0"/>
                <a:ea typeface="Times New Roman" panose="02020603050405020304" pitchFamily="18" charset="0"/>
              </a:rPr>
              <a:t> agar </a:t>
            </a:r>
            <a:r>
              <a:rPr lang="en-US" sz="2400" b="1" dirty="0" err="1">
                <a:effectLst/>
                <a:latin typeface="Arial" panose="020B0604020202020204" pitchFamily="34" charset="0"/>
                <a:ea typeface="Times New Roman" panose="02020603050405020304" pitchFamily="18" charset="0"/>
              </a:rPr>
              <a:t>keamanan</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kesejahteraan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dikecapi</a:t>
            </a:r>
            <a:r>
              <a:rPr lang="en-US" sz="2400" b="1" dirty="0">
                <a:effectLst/>
                <a:latin typeface="Arial" panose="020B0604020202020204" pitchFamily="34" charset="0"/>
                <a:ea typeface="Times New Roman" panose="02020603050405020304" pitchFamily="18" charset="0"/>
              </a:rPr>
              <a:t> oleh </a:t>
            </a:r>
            <a:r>
              <a:rPr lang="en-US" sz="2400" b="1" dirty="0" err="1">
                <a:effectLst/>
                <a:latin typeface="Arial" panose="020B0604020202020204" pitchFamily="34" charset="0"/>
                <a:ea typeface="Times New Roman" panose="02020603050405020304" pitchFamily="18" charset="0"/>
              </a:rPr>
              <a:t>saudara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kita</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tanah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mereka</a:t>
            </a:r>
            <a:r>
              <a:rPr lang="en-US" sz="2400" b="1" dirty="0">
                <a:effectLst/>
                <a:latin typeface="Arial" panose="020B0604020202020204" pitchFamily="34" charset="0"/>
                <a:ea typeface="Times New Roman" panose="02020603050405020304" pitchFamily="18" charset="0"/>
              </a:rPr>
              <a:t> yang </a:t>
            </a:r>
            <a:r>
              <a:rPr lang="en-US" sz="2400" b="1" dirty="0" err="1">
                <a:effectLst/>
                <a:latin typeface="Arial" panose="020B0604020202020204" pitchFamily="34" charset="0"/>
                <a:ea typeface="Times New Roman" panose="02020603050405020304" pitchFamily="18" charset="0"/>
              </a:rPr>
              <a:t>dirampas</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dapat</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dikembalikan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menjadi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hak</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mereka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semula</a:t>
            </a:r>
            <a:r>
              <a:rPr lang="en-US" sz="2400" b="1" dirty="0">
                <a:effectLst/>
                <a:latin typeface="Arial" panose="020B0604020202020204" pitchFamily="34" charset="0"/>
                <a:ea typeface="Times New Roman" panose="02020603050405020304" pitchFamily="18" charset="0"/>
              </a:rPr>
              <a:t>.</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6404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7D830-A556-4B2C-9B0B-ED286EFC1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78103E2D-7C74-4811-AF93-61428D524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28" y="1289647"/>
            <a:ext cx="6135636" cy="4227585"/>
          </a:xfrm>
          <a:prstGeom prst="rect">
            <a:avLst/>
          </a:prstGeom>
        </p:spPr>
      </p:pic>
    </p:spTree>
    <p:extLst>
      <p:ext uri="{BB962C8B-B14F-4D97-AF65-F5344CB8AC3E}">
        <p14:creationId xmlns:p14="http://schemas.microsoft.com/office/powerpoint/2010/main" val="587574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78B78-F33D-4F1C-8CBC-B7415F0D0E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17446225-84B3-4B2E-BE04-A6A10D7D4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371393"/>
            <a:ext cx="5568596" cy="3672408"/>
          </a:xfrm>
          <a:prstGeom prst="rect">
            <a:avLst/>
          </a:prstGeom>
        </p:spPr>
      </p:pic>
    </p:spTree>
    <p:extLst>
      <p:ext uri="{BB962C8B-B14F-4D97-AF65-F5344CB8AC3E}">
        <p14:creationId xmlns:p14="http://schemas.microsoft.com/office/powerpoint/2010/main" val="2017726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97D5E-E312-48FF-9582-62663280D3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4" name="TextBox 3">
            <a:extLst>
              <a:ext uri="{FF2B5EF4-FFF2-40B4-BE49-F238E27FC236}">
                <a16:creationId xmlns:a16="http://schemas.microsoft.com/office/drawing/2014/main" id="{67FF3F66-FDCE-4376-9494-C53B50571006}"/>
              </a:ext>
            </a:extLst>
          </p:cNvPr>
          <p:cNvSpPr txBox="1"/>
          <p:nvPr/>
        </p:nvSpPr>
        <p:spPr>
          <a:xfrm>
            <a:off x="3347864" y="908720"/>
            <a:ext cx="5400600" cy="5101397"/>
          </a:xfrm>
          <a:prstGeom prst="rect">
            <a:avLst/>
          </a:prstGeom>
          <a:noFill/>
        </p:spPr>
        <p:txBody>
          <a:bodyPr wrap="square">
            <a:spAutoFit/>
          </a:bodyPr>
          <a:lstStyle/>
          <a:p>
            <a:pPr algn="just" rtl="1">
              <a:lnSpc>
                <a:spcPct val="150000"/>
              </a:lnSpc>
            </a:pP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أَمَّا بَعْدُ</a:t>
            </a:r>
            <a:r>
              <a:rPr lang="ar-SA" sz="36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فَيَآ أَيُّهَا ٱلْمُسْلِمُونَ</a:t>
            </a:r>
            <a:endParaRPr lang="en-US" sz="36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just" rtl="1">
              <a:lnSpc>
                <a:spcPct val="150000"/>
              </a:lnSpc>
            </a:pP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اِتَّقُواْ اللَّهَ</a:t>
            </a:r>
            <a:r>
              <a:rPr lang="ar-SA" sz="36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 أُوْصِيكُمْ وَإِيَّايَ بِتَقْوَى </a:t>
            </a:r>
            <a:r>
              <a:rPr lang="ar-SA" sz="4000" dirty="0">
                <a:effectLst/>
                <a:latin typeface="Sakkal Majalla" panose="02000000000000000000" pitchFamily="2" charset="-78"/>
                <a:ea typeface="Times New Roman" panose="02020603050405020304" pitchFamily="18" charset="0"/>
                <a:cs typeface="Sakkal Majalla" panose="02000000000000000000" pitchFamily="2" charset="-78"/>
              </a:rPr>
              <a:t>ٱللهِ </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فَقَدْ فَازَ ٱلْمُتَّقُونَ.</a:t>
            </a:r>
            <a:endParaRPr lang="en-US" sz="36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r">
              <a:lnSpc>
                <a:spcPct val="150000"/>
              </a:lnSpc>
            </a:pPr>
            <a:r>
              <a:rPr lang="ar-SA" sz="3600" dirty="0">
                <a:effectLst/>
                <a:ea typeface="Times New Roman" panose="02020603050405020304" pitchFamily="18" charset="0"/>
                <a:cs typeface="KFGQPC Uthmanic Script HAFS" panose="02000000000000000000" pitchFamily="2" charset="-78"/>
              </a:rPr>
              <a:t>قَالَ ٱللَّهُ تَعَالَى: </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يَٰٓأَيُّهَا ٱلَّذِينَ ءَامَنُواْ ٱتَّقُواْ ٱللَّهَ حَقَّ تُقَاتِهِۦ وَلَا تَمُوتُنَّ إِلَّا وَأَنتُم مُّسۡلِمُونَ  ١٠٢</a:t>
            </a:r>
            <a:endParaRPr lang="en-MY" sz="3600" dirty="0"/>
          </a:p>
        </p:txBody>
      </p:sp>
    </p:spTree>
    <p:extLst>
      <p:ext uri="{BB962C8B-B14F-4D97-AF65-F5344CB8AC3E}">
        <p14:creationId xmlns:p14="http://schemas.microsoft.com/office/powerpoint/2010/main" val="2252523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8975D-234E-4F46-985D-A540B0690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83E0E864-940E-4B9C-A489-E809CCB28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24744"/>
            <a:ext cx="6529025" cy="4608512"/>
          </a:xfrm>
          <a:prstGeom prst="rect">
            <a:avLst/>
          </a:prstGeom>
        </p:spPr>
      </p:pic>
    </p:spTree>
    <p:extLst>
      <p:ext uri="{BB962C8B-B14F-4D97-AF65-F5344CB8AC3E}">
        <p14:creationId xmlns:p14="http://schemas.microsoft.com/office/powerpoint/2010/main" val="2688530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A5A77D-58A6-4939-9A8D-903B3774C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F2F8E4C8-D9D3-4648-824F-4C0AB78D3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47" y="1196752"/>
            <a:ext cx="6284730" cy="3744416"/>
          </a:xfrm>
          <a:prstGeom prst="rect">
            <a:avLst/>
          </a:prstGeom>
        </p:spPr>
      </p:pic>
    </p:spTree>
    <p:extLst>
      <p:ext uri="{BB962C8B-B14F-4D97-AF65-F5344CB8AC3E}">
        <p14:creationId xmlns:p14="http://schemas.microsoft.com/office/powerpoint/2010/main" val="3596029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984F0-F0E1-4DB6-8D8A-086634AEE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843ACB6C-DEBD-4B50-8037-AD61C7EB6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08" y="1196752"/>
            <a:ext cx="6345821" cy="4032448"/>
          </a:xfrm>
          <a:prstGeom prst="rect">
            <a:avLst/>
          </a:prstGeom>
        </p:spPr>
      </p:pic>
    </p:spTree>
    <p:extLst>
      <p:ext uri="{BB962C8B-B14F-4D97-AF65-F5344CB8AC3E}">
        <p14:creationId xmlns:p14="http://schemas.microsoft.com/office/powerpoint/2010/main" val="3192471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D0DA1-4316-48D0-9DC9-CBEAFD2CF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C21BB709-F173-44D1-8A20-30EC97FA7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268760"/>
            <a:ext cx="6552191" cy="4032448"/>
          </a:xfrm>
          <a:prstGeom prst="rect">
            <a:avLst/>
          </a:prstGeom>
        </p:spPr>
      </p:pic>
    </p:spTree>
    <p:extLst>
      <p:ext uri="{BB962C8B-B14F-4D97-AF65-F5344CB8AC3E}">
        <p14:creationId xmlns:p14="http://schemas.microsoft.com/office/powerpoint/2010/main" val="1778205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F71DA99B-429C-4D32-B50A-22978C89DA96}"/>
              </a:ext>
            </a:extLst>
          </p:cNvPr>
          <p:cNvSpPr txBox="1"/>
          <p:nvPr/>
        </p:nvSpPr>
        <p:spPr>
          <a:xfrm>
            <a:off x="611560" y="765351"/>
            <a:ext cx="6912768" cy="5403402"/>
          </a:xfrm>
          <a:prstGeom prst="rect">
            <a:avLst/>
          </a:prstGeom>
          <a:noFill/>
        </p:spPr>
        <p:txBody>
          <a:bodyPr wrap="square">
            <a:spAutoFit/>
          </a:bodyPr>
          <a:lstStyle/>
          <a:p>
            <a:pPr algn="ctr"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عَزِيْزُ يَا مُنْتَقِمُ يَا جَبَّارُ</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ذَا الجَلَالِ وَالإِكْرَامِ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إِنَّا نَشْهَدُ أَنَّكَ أَنْتَ اللهُ</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 لَا إِلَهَ إِلَّا أَنْتَ</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اَلْأَحَدُ الصَّمَدُ</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 لَمْ يَلِدْ وَلَمْ يُولَدْ</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وَلَمْ يَكُنْ لَهُ كُفُوًا أَحَدٌ.</a:t>
            </a:r>
            <a:endParaRPr lang="en-MY" sz="20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rtl="1">
              <a:lnSpc>
                <a:spcPct val="150000"/>
              </a:lnSpc>
            </a:pPr>
            <a:r>
              <a:rPr lang="ms-MY" sz="1100" dirty="0">
                <a:effectLst/>
                <a:latin typeface="Sakkal Majalla" panose="02000000000000000000" pitchFamily="2" charset="-78"/>
                <a:ea typeface="Times New Roman" panose="02020603050405020304" pitchFamily="18" charset="0"/>
                <a:cs typeface="KFGQPC Uthmanic Script HAFS" panose="02000000000000000000" pitchFamily="2" charset="-78"/>
              </a:rPr>
              <a:t> </a:t>
            </a:r>
            <a:endParaRPr lang="en-MY" sz="105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310023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611560" y="548680"/>
            <a:ext cx="6264696" cy="5086008"/>
          </a:xfrm>
          <a:prstGeom prst="rect">
            <a:avLst/>
          </a:prstGeom>
          <a:noFill/>
        </p:spPr>
        <p:txBody>
          <a:bodyPr wrap="square">
            <a:spAutoFit/>
          </a:bodyPr>
          <a:lstStyle/>
          <a:p>
            <a:pPr algn="justLow"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عَلَيْكَ بِالْيَهُودِ الْمُعْتَدِيْن</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اَلَّذِيْنَ قَتَلُوا إِخْوَانَنَا الْمُسْلِمِيْنَ فِيْ فِلَسْطِيْنَ </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اللّٰهُمَّ عَلَيْكَ بِهِمْ</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فَإِنَّهُمْ لاَ يُعْجِزُونَكَ </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شَتِّتْ شَمْلَهُمْ وَفَرِّقْ جَمْعَهُمْ وَاجْعَلِ الدَّائِرَةَ عَلَيْهِمْ</a:t>
            </a:r>
            <a:r>
              <a:rPr lang="en-US"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a:t>
            </a:r>
            <a:endParaRPr lang="en-MY" sz="4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769515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755576" y="1267764"/>
            <a:ext cx="6408712" cy="4398576"/>
          </a:xfrm>
          <a:prstGeom prst="rect">
            <a:avLst/>
          </a:prstGeom>
          <a:noFill/>
        </p:spPr>
        <p:txBody>
          <a:bodyPr wrap="square">
            <a:spAutoFit/>
          </a:bodyPr>
          <a:lstStyle/>
          <a:p>
            <a:pPr algn="ctr"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أَحْصِهِمْ عَدَدًا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وَاقْتُلْهُمْ بَدَدًا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وَلَا تُغَادِرْ مِنْهُمْ أَحَدًا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اللّٰهُمَّ أَنْزِلْ عَلَيْهِمْ وَعَلَى مَنْ عَاوَنَهُمْ</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بَأْسَكَ الَّذِي لَا يُرَدُّ عَنِ الْقَوْمِ الظَّالِمِيْنَ.</a:t>
            </a:r>
            <a:endParaRPr lang="en-MY" sz="4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a:lnSpc>
                <a:spcPct val="150000"/>
              </a:lnSpc>
            </a:pPr>
            <a:r>
              <a:rPr lang="ms-MY" sz="1200" dirty="0">
                <a:effectLst/>
                <a:latin typeface="Arial" panose="020B0604020202020204" pitchFamily="34" charset="0"/>
                <a:ea typeface="Times New Roman" panose="02020603050405020304" pitchFamily="18" charset="0"/>
                <a:cs typeface="KFGQPC Uthmanic Script HAFS" panose="02000000000000000000" pitchFamily="2" charset="-78"/>
              </a:rPr>
              <a:t> </a:t>
            </a:r>
            <a:endParaRPr lang="en-MY" sz="12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3212733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755576" y="1412776"/>
            <a:ext cx="6408712" cy="3647152"/>
          </a:xfrm>
          <a:prstGeom prst="rect">
            <a:avLst/>
          </a:prstGeom>
          <a:noFill/>
        </p:spPr>
        <p:txBody>
          <a:bodyPr wrap="square">
            <a:spAutoFit/>
          </a:bodyPr>
          <a:lstStyle/>
          <a:p>
            <a:pPr algn="just">
              <a:lnSpc>
                <a:spcPct val="150000"/>
              </a:lnSpc>
            </a:pPr>
            <a:r>
              <a:rPr lang="ms-MY" sz="1400" dirty="0">
                <a:effectLst/>
                <a:latin typeface="Arial" panose="020B0604020202020204" pitchFamily="34" charset="0"/>
                <a:ea typeface="Times New Roman" panose="02020603050405020304" pitchFamily="18" charset="0"/>
                <a:cs typeface="KFGQPC Uthmanic Script HAFS" panose="02000000000000000000" pitchFamily="2" charset="-78"/>
              </a:rPr>
              <a:t> </a:t>
            </a:r>
            <a:endParaRPr lang="en-MY" sz="1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rtl="1">
              <a:lnSpc>
                <a:spcPct val="150000"/>
              </a:lnSpc>
            </a:pPr>
            <a:r>
              <a:rPr lang="ar-SA" sz="48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انْصُرْ إِخْوَانَنَا الْمُسْلِمِيْنَ وَالمُجَاهِدِيْنَ وَالْمُسْتَضْعَفِيْنَ فِي فَلَسْطِين. </a:t>
            </a:r>
            <a:r>
              <a:rPr lang="en-US" sz="4800" dirty="0">
                <a:effectLst/>
                <a:latin typeface="Sakkal Majalla" panose="02000000000000000000" pitchFamily="2" charset="-78"/>
                <a:ea typeface="Times New Roman" panose="02020603050405020304" pitchFamily="18" charset="0"/>
                <a:cs typeface="KFGQPC Uthmanic Script HAFS" panose="02000000000000000000" pitchFamily="2" charset="-78"/>
              </a:rPr>
              <a:t>2X</a:t>
            </a:r>
            <a:endParaRPr lang="en-MY" sz="48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122046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7" name="TextBox 6">
            <a:extLst>
              <a:ext uri="{FF2B5EF4-FFF2-40B4-BE49-F238E27FC236}">
                <a16:creationId xmlns:a16="http://schemas.microsoft.com/office/drawing/2014/main" id="{EC076C4B-11BD-4FAD-87DE-70DE07042964}"/>
              </a:ext>
            </a:extLst>
          </p:cNvPr>
          <p:cNvSpPr txBox="1"/>
          <p:nvPr/>
        </p:nvSpPr>
        <p:spPr>
          <a:xfrm>
            <a:off x="1187624" y="793699"/>
            <a:ext cx="7344816" cy="5011565"/>
          </a:xfrm>
          <a:prstGeom prst="rect">
            <a:avLst/>
          </a:prstGeom>
          <a:noFill/>
        </p:spPr>
        <p:txBody>
          <a:bodyPr wrap="square">
            <a:spAutoFit/>
          </a:bodyPr>
          <a:lstStyle/>
          <a:p>
            <a:pPr indent="449580" algn="just">
              <a:lnSpc>
                <a:spcPct val="150000"/>
              </a:lnSpc>
            </a:pPr>
            <a:r>
              <a:rPr lang="ms-MY" sz="2400" b="1" dirty="0">
                <a:effectLst/>
                <a:latin typeface="Arial" panose="020B0604020202020204" pitchFamily="34" charset="0"/>
                <a:ea typeface="Times New Roman" panose="02020603050405020304" pitchFamily="18" charset="0"/>
              </a:rPr>
              <a:t>Ya Allah Ya Tuhan kami! Selamatkanlah saudara-saudara kami kaum muslimin yang ditindas di bumi Palestin dan di mana sahaja mereka berada. Ya Allah! sayangi dan kasihilah mereka, keluarkanlah mereka dari penindasan serta kesempitan yang mereka alami selama ini. Ya Allah! Dengan kuasa-Mu Ya Allah, jadikanlah sebab perjuangan dan doa kami semua, kau kembalikan tanah mereka yang dirampas.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8095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7" name="TextBox 6">
            <a:extLst>
              <a:ext uri="{FF2B5EF4-FFF2-40B4-BE49-F238E27FC236}">
                <a16:creationId xmlns:a16="http://schemas.microsoft.com/office/drawing/2014/main" id="{EC076C4B-11BD-4FAD-87DE-70DE07042964}"/>
              </a:ext>
            </a:extLst>
          </p:cNvPr>
          <p:cNvSpPr txBox="1"/>
          <p:nvPr/>
        </p:nvSpPr>
        <p:spPr>
          <a:xfrm>
            <a:off x="1187624" y="548680"/>
            <a:ext cx="7272808" cy="5565563"/>
          </a:xfrm>
          <a:prstGeom prst="rect">
            <a:avLst/>
          </a:prstGeom>
          <a:noFill/>
        </p:spPr>
        <p:txBody>
          <a:bodyPr wrap="square">
            <a:spAutoFit/>
          </a:bodyPr>
          <a:lstStyle/>
          <a:p>
            <a:pPr indent="449580" algn="just">
              <a:lnSpc>
                <a:spcPct val="150000"/>
              </a:lnSpc>
            </a:pPr>
            <a:r>
              <a:rPr lang="ms-MY" sz="2400" b="1" dirty="0">
                <a:effectLst/>
                <a:latin typeface="Arial" panose="020B0604020202020204" pitchFamily="34" charset="0"/>
                <a:ea typeface="Times New Roman" panose="02020603050405020304" pitchFamily="18" charset="0"/>
              </a:rPr>
              <a:t>Kau hapuskanlah kezaliman yang ada di muka bumi ini. Berikanlah keadilan kepada mereka yang dianiaya serta dizalimi. Ya Allah! Anugerahkanlah kemenangan kepada saudara kami kaum muslimin di Palestin. Berikanlah kepada pejuang-pejuang Islam serta rakyat Palestin kekuatan serta kesabaran menghadapi kekejaman musuh. Ya Allah!  Binalah semula  keamanan di bumi Palestin dan kembalikannya ke pangkuan kaum Muslimin.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083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79"/>
            <a:ext cx="9289032" cy="6858115"/>
            <a:chOff x="-36512" y="-54279"/>
            <a:chExt cx="9289032" cy="6858115"/>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45" y="770526"/>
              <a:ext cx="9073019"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SERUAN KHATIB KEPADA JEMAAH AGAR;</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906851" y="3486517"/>
            <a:ext cx="4427623" cy="461665"/>
          </a:xfrm>
          <a:prstGeom prst="rect">
            <a:avLst/>
          </a:prstGeom>
          <a:noFill/>
        </p:spPr>
        <p:txBody>
          <a:bodyPr wrap="none" rtlCol="0">
            <a:spAutoFit/>
          </a:bodyPr>
          <a:lstStyle/>
          <a:p>
            <a:pPr algn="ctr"/>
            <a:r>
              <a:rPr lang="en-US" sz="2400" b="1" dirty="0" err="1">
                <a:latin typeface="Arial" pitchFamily="34" charset="0"/>
                <a:cs typeface="Arial" pitchFamily="34" charset="0"/>
              </a:rPr>
              <a:t>Meninggalkan</a:t>
            </a:r>
            <a:r>
              <a:rPr lang="en-US" sz="2400" b="1" dirty="0">
                <a:latin typeface="Arial" pitchFamily="34" charset="0"/>
                <a:cs typeface="Arial" pitchFamily="34" charset="0"/>
              </a:rPr>
              <a:t> </a:t>
            </a:r>
            <a:r>
              <a:rPr lang="en-US" sz="2400" b="1" dirty="0" err="1">
                <a:latin typeface="Arial" pitchFamily="34" charset="0"/>
                <a:cs typeface="Arial" pitchFamily="34" charset="0"/>
              </a:rPr>
              <a:t>larangan</a:t>
            </a:r>
            <a:r>
              <a:rPr lang="en-US" sz="2400" b="1" dirty="0">
                <a:latin typeface="Arial" pitchFamily="34" charset="0"/>
                <a:cs typeface="Arial" pitchFamily="34" charset="0"/>
              </a:rPr>
              <a:t> Allah</a:t>
            </a:r>
            <a:endParaRPr lang="en-MY"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89352C58-BEBF-4370-9437-384766CDBB71}"/>
              </a:ext>
            </a:extLst>
          </p:cNvPr>
          <p:cNvSpPr txBox="1"/>
          <p:nvPr/>
        </p:nvSpPr>
        <p:spPr>
          <a:xfrm>
            <a:off x="2417871" y="1445679"/>
            <a:ext cx="3879588" cy="461665"/>
          </a:xfrm>
          <a:prstGeom prst="rect">
            <a:avLst/>
          </a:prstGeom>
          <a:noFill/>
        </p:spPr>
        <p:txBody>
          <a:bodyPr wrap="none" rtlCol="0">
            <a:spAutoFit/>
          </a:bodyPr>
          <a:lstStyle/>
          <a:p>
            <a:pPr algn="ctr"/>
            <a:r>
              <a:rPr lang="en-US" sz="2400" b="1" dirty="0" err="1">
                <a:latin typeface="Arial" pitchFamily="34" charset="0"/>
                <a:cs typeface="Arial" pitchFamily="34" charset="0"/>
              </a:rPr>
              <a:t>Meningkatkan</a:t>
            </a:r>
            <a:r>
              <a:rPr lang="en-US" sz="2400" b="1" dirty="0">
                <a:latin typeface="Arial" pitchFamily="34" charset="0"/>
                <a:cs typeface="Arial" pitchFamily="34" charset="0"/>
              </a:rPr>
              <a:t> </a:t>
            </a:r>
            <a:r>
              <a:rPr lang="en-US" sz="2400" b="1" dirty="0" err="1">
                <a:latin typeface="Arial" pitchFamily="34" charset="0"/>
                <a:cs typeface="Arial" pitchFamily="34" charset="0"/>
              </a:rPr>
              <a:t>ketakwaan</a:t>
            </a:r>
            <a:endParaRPr lang="en-MY" sz="2400" b="1" dirty="0">
              <a:latin typeface="Arial" pitchFamily="34" charset="0"/>
              <a:cs typeface="Arial" pitchFamily="34" charset="0"/>
            </a:endParaRPr>
          </a:p>
        </p:txBody>
      </p:sp>
      <p:sp>
        <p:nvSpPr>
          <p:cNvPr id="13" name="TextBox 12">
            <a:extLst>
              <a:ext uri="{FF2B5EF4-FFF2-40B4-BE49-F238E27FC236}">
                <a16:creationId xmlns:a16="http://schemas.microsoft.com/office/drawing/2014/main" id="{25386FC4-4286-4F6D-B896-55E9295F3E1F}"/>
              </a:ext>
            </a:extLst>
          </p:cNvPr>
          <p:cNvSpPr txBox="1"/>
          <p:nvPr/>
        </p:nvSpPr>
        <p:spPr>
          <a:xfrm>
            <a:off x="2635049" y="2488764"/>
            <a:ext cx="4397166" cy="461665"/>
          </a:xfrm>
          <a:prstGeom prst="rect">
            <a:avLst/>
          </a:prstGeom>
          <a:noFill/>
        </p:spPr>
        <p:txBody>
          <a:bodyPr wrap="none" rtlCol="0">
            <a:spAutoFit/>
          </a:bodyPr>
          <a:lstStyle/>
          <a:p>
            <a:pPr algn="ctr"/>
            <a:r>
              <a:rPr lang="en-US" sz="2400" b="1" dirty="0" err="1">
                <a:latin typeface="Arial" pitchFamily="34" charset="0"/>
                <a:cs typeface="Arial" pitchFamily="34" charset="0"/>
              </a:rPr>
              <a:t>Melaksanakan</a:t>
            </a:r>
            <a:r>
              <a:rPr lang="en-US" sz="2400" b="1" dirty="0">
                <a:latin typeface="Arial" pitchFamily="34" charset="0"/>
                <a:cs typeface="Arial" pitchFamily="34" charset="0"/>
              </a:rPr>
              <a:t> </a:t>
            </a:r>
            <a:r>
              <a:rPr lang="en-US" sz="2400" b="1" dirty="0" err="1">
                <a:latin typeface="Arial" pitchFamily="34" charset="0"/>
                <a:cs typeface="Arial" pitchFamily="34" charset="0"/>
              </a:rPr>
              <a:t>perintah</a:t>
            </a:r>
            <a:r>
              <a:rPr lang="en-US" sz="2400" b="1" dirty="0">
                <a:latin typeface="Arial" pitchFamily="34" charset="0"/>
                <a:cs typeface="Arial" pitchFamily="34" charset="0"/>
              </a:rPr>
              <a:t> Allah</a:t>
            </a:r>
            <a:endParaRPr lang="en-MY" sz="2400" b="1" dirty="0">
              <a:latin typeface="Arial" pitchFamily="34" charset="0"/>
              <a:cs typeface="Arial" pitchFamily="34" charset="0"/>
            </a:endParaRPr>
          </a:p>
        </p:txBody>
      </p:sp>
      <p:pic>
        <p:nvPicPr>
          <p:cNvPr id="6" name="Picture 5">
            <a:extLst>
              <a:ext uri="{FF2B5EF4-FFF2-40B4-BE49-F238E27FC236}">
                <a16:creationId xmlns:a16="http://schemas.microsoft.com/office/drawing/2014/main" id="{126095C7-9409-40F3-A0D3-65B93171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71" y="1607899"/>
            <a:ext cx="2520280" cy="4381122"/>
          </a:xfrm>
          <a:prstGeom prst="rect">
            <a:avLst/>
          </a:prstGeom>
          <a:effectLst>
            <a:outerShdw blurRad="50800" dist="50800" dir="5400000" algn="ctr" rotWithShape="0">
              <a:schemeClr val="bg1">
                <a:lumMod val="50000"/>
              </a:schemeClr>
            </a:outerShdw>
          </a:effectLst>
        </p:spPr>
      </p:pic>
      <p:sp>
        <p:nvSpPr>
          <p:cNvPr id="17" name="TextBox 16">
            <a:extLst>
              <a:ext uri="{FF2B5EF4-FFF2-40B4-BE49-F238E27FC236}">
                <a16:creationId xmlns:a16="http://schemas.microsoft.com/office/drawing/2014/main" id="{39C46129-F5E4-49F7-80F6-7A7523439BAD}"/>
              </a:ext>
            </a:extLst>
          </p:cNvPr>
          <p:cNvSpPr txBox="1"/>
          <p:nvPr/>
        </p:nvSpPr>
        <p:spPr>
          <a:xfrm>
            <a:off x="2549938" y="4221088"/>
            <a:ext cx="4868640" cy="830997"/>
          </a:xfrm>
          <a:prstGeom prst="rect">
            <a:avLst/>
          </a:prstGeom>
          <a:noFill/>
        </p:spPr>
        <p:txBody>
          <a:bodyPr wrap="none" rtlCol="0">
            <a:spAutoFit/>
          </a:bodyPr>
          <a:lstStyle/>
          <a:p>
            <a:r>
              <a:rPr lang="en-US" sz="2400" b="1" dirty="0" err="1">
                <a:latin typeface="Arial" pitchFamily="34" charset="0"/>
                <a:cs typeface="Arial" pitchFamily="34" charset="0"/>
              </a:rPr>
              <a:t>Menumpukan</a:t>
            </a:r>
            <a:r>
              <a:rPr lang="en-US" sz="2400" b="1" dirty="0">
                <a:latin typeface="Arial" pitchFamily="34" charset="0"/>
                <a:cs typeface="Arial" pitchFamily="34" charset="0"/>
              </a:rPr>
              <a:t> </a:t>
            </a:r>
            <a:r>
              <a:rPr lang="en-US" sz="2400" b="1" dirty="0" err="1">
                <a:latin typeface="Arial" pitchFamily="34" charset="0"/>
                <a:cs typeface="Arial" pitchFamily="34" charset="0"/>
              </a:rPr>
              <a:t>perhatian</a:t>
            </a:r>
            <a:r>
              <a:rPr lang="en-US" sz="2400" b="1" dirty="0">
                <a:latin typeface="Arial" pitchFamily="34" charset="0"/>
                <a:cs typeface="Arial" pitchFamily="34" charset="0"/>
              </a:rPr>
              <a:t> </a:t>
            </a:r>
            <a:r>
              <a:rPr lang="en-US" sz="2400" b="1" dirty="0" err="1">
                <a:latin typeface="Arial" pitchFamily="34" charset="0"/>
                <a:cs typeface="Arial" pitchFamily="34" charset="0"/>
              </a:rPr>
              <a:t>kepada</a:t>
            </a:r>
            <a:r>
              <a:rPr lang="en-US" sz="2400" b="1" dirty="0">
                <a:latin typeface="Arial" pitchFamily="34" charset="0"/>
                <a:cs typeface="Arial" pitchFamily="34" charset="0"/>
              </a:rPr>
              <a:t> </a:t>
            </a:r>
          </a:p>
          <a:p>
            <a:r>
              <a:rPr lang="en-US" sz="2400" b="1" dirty="0">
                <a:latin typeface="Arial" pitchFamily="34" charset="0"/>
                <a:cs typeface="Arial" pitchFamily="34" charset="0"/>
              </a:rPr>
              <a:t>khutbah yang </a:t>
            </a:r>
            <a:r>
              <a:rPr lang="en-US" sz="2400" b="1" dirty="0" err="1">
                <a:latin typeface="Arial" pitchFamily="34" charset="0"/>
                <a:cs typeface="Arial" pitchFamily="34" charset="0"/>
              </a:rPr>
              <a:t>disampaikan</a:t>
            </a:r>
            <a:endParaRPr lang="en-MY" sz="2400"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30218B49-8583-45A3-8C80-48FD7EDAC3FF}"/>
              </a:ext>
            </a:extLst>
          </p:cNvPr>
          <p:cNvSpPr txBox="1"/>
          <p:nvPr/>
        </p:nvSpPr>
        <p:spPr>
          <a:xfrm>
            <a:off x="2906850" y="5229200"/>
            <a:ext cx="4313232" cy="830997"/>
          </a:xfrm>
          <a:prstGeom prst="rect">
            <a:avLst/>
          </a:prstGeom>
          <a:noFill/>
        </p:spPr>
        <p:txBody>
          <a:bodyPr wrap="none" rtlCol="0">
            <a:spAutoFit/>
          </a:bodyPr>
          <a:lstStyle/>
          <a:p>
            <a:r>
              <a:rPr lang="en-US" sz="2400" b="1" dirty="0" err="1">
                <a:latin typeface="Arial" pitchFamily="34" charset="0"/>
                <a:cs typeface="Arial" pitchFamily="34" charset="0"/>
              </a:rPr>
              <a:t>Tidak</a:t>
            </a:r>
            <a:r>
              <a:rPr lang="en-US" sz="2400" b="1" dirty="0">
                <a:latin typeface="Arial" pitchFamily="34" charset="0"/>
                <a:cs typeface="Arial" pitchFamily="34" charset="0"/>
              </a:rPr>
              <a:t> </a:t>
            </a:r>
            <a:r>
              <a:rPr lang="en-US" sz="2400" b="1" dirty="0" err="1">
                <a:latin typeface="Arial" pitchFamily="34" charset="0"/>
                <a:cs typeface="Arial" pitchFamily="34" charset="0"/>
              </a:rPr>
              <a:t>berbual-bual</a:t>
            </a:r>
            <a:r>
              <a:rPr lang="en-US" sz="2400" b="1" dirty="0">
                <a:latin typeface="Arial" pitchFamily="34" charset="0"/>
                <a:cs typeface="Arial" pitchFamily="34" charset="0"/>
              </a:rPr>
              <a:t> dan </a:t>
            </a:r>
            <a:r>
              <a:rPr lang="en-US" sz="2400" b="1" dirty="0" err="1">
                <a:latin typeface="Arial" pitchFamily="34" charset="0"/>
                <a:cs typeface="Arial" pitchFamily="34" charset="0"/>
              </a:rPr>
              <a:t>leka</a:t>
            </a:r>
            <a:r>
              <a:rPr lang="en-US" sz="2400" b="1" dirty="0">
                <a:latin typeface="Arial" pitchFamily="34" charset="0"/>
                <a:cs typeface="Arial" pitchFamily="34" charset="0"/>
              </a:rPr>
              <a:t> </a:t>
            </a:r>
          </a:p>
          <a:p>
            <a:r>
              <a:rPr lang="en-US" sz="2400" b="1" dirty="0" err="1">
                <a:latin typeface="Arial" pitchFamily="34" charset="0"/>
                <a:cs typeface="Arial" pitchFamily="34" charset="0"/>
              </a:rPr>
              <a:t>dengan</a:t>
            </a:r>
            <a:r>
              <a:rPr lang="en-US" sz="2400" b="1" dirty="0">
                <a:latin typeface="Arial" pitchFamily="34" charset="0"/>
                <a:cs typeface="Arial" pitchFamily="34" charset="0"/>
              </a:rPr>
              <a:t> </a:t>
            </a:r>
            <a:r>
              <a:rPr lang="en-US" sz="2400" b="1" dirty="0" err="1">
                <a:latin typeface="Arial" pitchFamily="34" charset="0"/>
                <a:cs typeface="Arial" pitchFamily="34" charset="0"/>
              </a:rPr>
              <a:t>telefon</a:t>
            </a:r>
            <a:r>
              <a:rPr lang="en-US" sz="2400" b="1" dirty="0">
                <a:latin typeface="Arial" pitchFamily="34" charset="0"/>
                <a:cs typeface="Arial" pitchFamily="34" charset="0"/>
              </a:rPr>
              <a:t> </a:t>
            </a:r>
            <a:r>
              <a:rPr lang="en-US" sz="2400" b="1" dirty="0" err="1">
                <a:latin typeface="Arial" pitchFamily="34" charset="0"/>
                <a:cs typeface="Arial" pitchFamily="34" charset="0"/>
              </a:rPr>
              <a:t>bimbit</a:t>
            </a:r>
            <a:endParaRPr lang="en-MY" sz="2400" b="1" dirty="0">
              <a:latin typeface="Arial" pitchFamily="34" charset="0"/>
              <a:cs typeface="Arial" pitchFamily="34" charset="0"/>
            </a:endParaRPr>
          </a:p>
        </p:txBody>
      </p:sp>
    </p:spTree>
    <p:extLst>
      <p:ext uri="{BB962C8B-B14F-4D97-AF65-F5344CB8AC3E}">
        <p14:creationId xmlns:p14="http://schemas.microsoft.com/office/powerpoint/2010/main" val="2664048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959AE56A-EB1A-4F2E-B35D-90CA24BB3C93}"/>
              </a:ext>
            </a:extLst>
          </p:cNvPr>
          <p:cNvSpPr txBox="1"/>
          <p:nvPr/>
        </p:nvSpPr>
        <p:spPr>
          <a:xfrm>
            <a:off x="611560" y="1070662"/>
            <a:ext cx="6336704" cy="4716676"/>
          </a:xfrm>
          <a:prstGeom prst="rect">
            <a:avLst/>
          </a:prstGeom>
          <a:noFill/>
        </p:spPr>
        <p:txBody>
          <a:bodyPr wrap="square">
            <a:spAutoFit/>
          </a:bodyPr>
          <a:lstStyle/>
          <a:p>
            <a:pPr algn="just" rtl="1">
              <a:lnSpc>
                <a:spcPct val="150000"/>
              </a:lnSpc>
            </a:pP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اِنَّا نَجْعَلُكَ فِي نُحُورِ أَعْدَاءِنَا</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وَنَعُوذُ بِكَ مِنْ شُرُورِهِمْ. اللَّهُمَّ بَدِّدْ شَمْلَهُم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وفَرِّقْ جَمْعَهُم وشَتِّتْ كَلِمَتَهمْ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وزَلْزِلْ أَقْدَامَهُمْ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وسَلِّطْ عَلَيْهِمْ كَلْبًا مِنْ كِلَابِكَ</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قَهَّارٌ</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جَبَّارٌ</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مُنْتَقِمٌ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اللهُ</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ms-MY" sz="300" dirty="0">
                <a:effectLst/>
                <a:latin typeface="Arial" panose="020B0604020202020204" pitchFamily="34" charset="0"/>
                <a:ea typeface="Times New Roman" panose="02020603050405020304" pitchFamily="18" charset="0"/>
              </a:rPr>
              <a:t> </a:t>
            </a:r>
            <a:endParaRPr lang="en-MY"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5307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959AE56A-EB1A-4F2E-B35D-90CA24BB3C93}"/>
              </a:ext>
            </a:extLst>
          </p:cNvPr>
          <p:cNvSpPr txBox="1"/>
          <p:nvPr/>
        </p:nvSpPr>
        <p:spPr>
          <a:xfrm>
            <a:off x="755576" y="1196752"/>
            <a:ext cx="6048672" cy="4215898"/>
          </a:xfrm>
          <a:prstGeom prst="rect">
            <a:avLst/>
          </a:prstGeom>
          <a:noFill/>
        </p:spPr>
        <p:txBody>
          <a:bodyPr wrap="square">
            <a:spAutoFit/>
          </a:bodyPr>
          <a:lstStyle/>
          <a:p>
            <a:pPr algn="just" rtl="1">
              <a:lnSpc>
                <a:spcPct val="150000"/>
              </a:lnSpc>
            </a:pP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اللَّهُمَّ يَا مُنْزِلَ الْكِتَابِ وَيَا مُجْرِىَ السَّحَابِ وَيَا هَازِمَ الْأَحْزَابِ</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 أعْدَاءَ المُسْلِمِيْنَ</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اِهْزِمْهُمْ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اِهْزِمْهُمْ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وَانْصُرِ الْمُسْلِمِيْنَ عَلَيْهِمْ.       </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indent="457200" algn="just">
              <a:lnSpc>
                <a:spcPct val="150000"/>
              </a:lnSpc>
            </a:pPr>
            <a:r>
              <a:rPr lang="ms-MY" sz="400" dirty="0">
                <a:effectLst/>
                <a:latin typeface="Arial" panose="020B0604020202020204" pitchFamily="34" charset="0"/>
                <a:ea typeface="Times New Roman" panose="02020603050405020304" pitchFamily="18" charset="0"/>
              </a:rPr>
              <a:t> </a:t>
            </a:r>
            <a:endParaRPr lang="en-MY" sz="10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9207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4" name="TextBox 3">
            <a:extLst>
              <a:ext uri="{FF2B5EF4-FFF2-40B4-BE49-F238E27FC236}">
                <a16:creationId xmlns:a16="http://schemas.microsoft.com/office/drawing/2014/main" id="{7542F569-D323-4B81-820F-106359C473E5}"/>
              </a:ext>
            </a:extLst>
          </p:cNvPr>
          <p:cNvSpPr txBox="1"/>
          <p:nvPr/>
        </p:nvSpPr>
        <p:spPr>
          <a:xfrm>
            <a:off x="1115616" y="1018340"/>
            <a:ext cx="7128792" cy="4821320"/>
          </a:xfrm>
          <a:prstGeom prst="rect">
            <a:avLst/>
          </a:prstGeom>
          <a:noFill/>
        </p:spPr>
        <p:txBody>
          <a:bodyPr wrap="square">
            <a:spAutoFit/>
          </a:bodyPr>
          <a:lstStyle/>
          <a:p>
            <a:pPr indent="457200" algn="just">
              <a:lnSpc>
                <a:spcPct val="150000"/>
              </a:lnSpc>
            </a:pPr>
            <a:r>
              <a:rPr lang="en-US" sz="2600" b="1" dirty="0" err="1">
                <a:effectLst/>
                <a:latin typeface="Arial" panose="020B0604020202020204" pitchFamily="34" charset="0"/>
                <a:ea typeface="Times New Roman" panose="02020603050405020304" pitchFamily="18" charset="0"/>
              </a:rPr>
              <a:t>Ya</a:t>
            </a:r>
            <a:r>
              <a:rPr lang="en-US" sz="2600" b="1" dirty="0">
                <a:effectLst/>
                <a:latin typeface="Arial" panose="020B0604020202020204" pitchFamily="34" charset="0"/>
                <a:ea typeface="Times New Roman" panose="02020603050405020304" pitchFamily="18" charset="0"/>
              </a:rPr>
              <a:t> Allah! </a:t>
            </a:r>
            <a:r>
              <a:rPr lang="en-US" sz="2600" b="1" dirty="0" err="1">
                <a:effectLst/>
                <a:latin typeface="Arial" panose="020B0604020202020204" pitchFamily="34" charset="0"/>
                <a:ea typeface="Times New Roman" panose="02020603050405020304" pitchFamily="18" charset="0"/>
              </a:rPr>
              <a:t>Jadikanlah</a:t>
            </a:r>
            <a:r>
              <a:rPr lang="en-US" sz="2600" b="1" dirty="0">
                <a:effectLst/>
                <a:latin typeface="Arial" panose="020B0604020202020204" pitchFamily="34" charset="0"/>
                <a:ea typeface="Times New Roman" panose="02020603050405020304" pitchFamily="18" charset="0"/>
              </a:rPr>
              <a:t> kami </a:t>
            </a:r>
            <a:r>
              <a:rPr lang="en-US" sz="2600" b="1" dirty="0" err="1">
                <a:effectLst/>
                <a:latin typeface="Arial" panose="020B0604020202020204" pitchFamily="34" charset="0"/>
                <a:ea typeface="Times New Roman" panose="02020603050405020304" pitchFamily="18" charset="0"/>
              </a:rPr>
              <a:t>antara</a:t>
            </a:r>
            <a:r>
              <a:rPr lang="en-US" sz="2600" b="1" dirty="0">
                <a:effectLst/>
                <a:latin typeface="Arial" panose="020B0604020202020204" pitchFamily="34" charset="0"/>
                <a:ea typeface="Times New Roman" panose="02020603050405020304" pitchFamily="18" charset="0"/>
              </a:rPr>
              <a:t> hamba-Mu yang </a:t>
            </a:r>
            <a:r>
              <a:rPr lang="en-US" sz="2600" b="1" dirty="0" err="1">
                <a:effectLst/>
                <a:latin typeface="Arial" panose="020B0604020202020204" pitchFamily="34" charset="0"/>
                <a:ea typeface="Times New Roman" panose="02020603050405020304" pitchFamily="18" charset="0"/>
              </a:rPr>
              <a:t>menjaga</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amanah</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Kuatkan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iman</a:t>
            </a:r>
            <a:r>
              <a:rPr lang="en-US" sz="2600" b="1" dirty="0">
                <a:effectLst/>
                <a:latin typeface="Arial" panose="020B0604020202020204" pitchFamily="34" charset="0"/>
                <a:ea typeface="Times New Roman" panose="02020603050405020304" pitchFamily="18" charset="0"/>
              </a:rPr>
              <a:t> kami agar </a:t>
            </a:r>
            <a:r>
              <a:rPr lang="en-US" sz="2600" b="1" dirty="0" err="1">
                <a:effectLst/>
                <a:latin typeface="Arial" panose="020B0604020202020204" pitchFamily="34" charset="0"/>
                <a:ea typeface="Times New Roman" panose="02020603050405020304" pitchFamily="18" charset="0"/>
              </a:rPr>
              <a:t>menjauhi</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perbuatan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khianat</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serta</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jauhkan</a:t>
            </a:r>
            <a:r>
              <a:rPr lang="en-US" sz="2600" b="1" dirty="0">
                <a:effectLst/>
                <a:latin typeface="Arial" panose="020B0604020202020204" pitchFamily="34" charset="0"/>
                <a:ea typeface="Times New Roman" panose="02020603050405020304" pitchFamily="18" charset="0"/>
              </a:rPr>
              <a:t> kami </a:t>
            </a:r>
            <a:r>
              <a:rPr lang="en-US" sz="2600" b="1" dirty="0" err="1">
                <a:effectLst/>
                <a:latin typeface="Arial" panose="020B0604020202020204" pitchFamily="34" charset="0"/>
                <a:ea typeface="Times New Roman" panose="02020603050405020304" pitchFamily="18" charset="0"/>
              </a:rPr>
              <a:t>termasuk</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dalam</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golongan</a:t>
            </a:r>
            <a:r>
              <a:rPr lang="en-US" sz="2600" b="1" dirty="0">
                <a:effectLst/>
                <a:latin typeface="Arial" panose="020B0604020202020204" pitchFamily="34" charset="0"/>
                <a:ea typeface="Times New Roman" panose="02020603050405020304" pitchFamily="18" charset="0"/>
              </a:rPr>
              <a:t> yang </a:t>
            </a:r>
            <a:r>
              <a:rPr lang="en-US" sz="2600" b="1" dirty="0" err="1">
                <a:effectLst/>
                <a:latin typeface="Arial" panose="020B0604020202020204" pitchFamily="34" charset="0"/>
                <a:ea typeface="Times New Roman" panose="02020603050405020304" pitchFamily="18" charset="0"/>
              </a:rPr>
              <a:t>mengabaikan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tanggungjawab</a:t>
            </a:r>
            <a:r>
              <a:rPr lang="en-US" sz="2600" b="1" dirty="0">
                <a:effectLst/>
                <a:latin typeface="Arial" panose="020B0604020202020204" pitchFamily="34" charset="0"/>
                <a:ea typeface="Times New Roman" panose="02020603050405020304" pitchFamily="18" charset="0"/>
              </a:rPr>
              <a:t> dan </a:t>
            </a:r>
            <a:r>
              <a:rPr lang="en-US" sz="2600" b="1" dirty="0" err="1">
                <a:effectLst/>
                <a:latin typeface="Arial" panose="020B0604020202020204" pitchFamily="34" charset="0"/>
                <a:ea typeface="Times New Roman" panose="02020603050405020304" pitchFamily="18" charset="0"/>
              </a:rPr>
              <a:t>jauhi</a:t>
            </a:r>
            <a:r>
              <a:rPr lang="en-US" sz="2600" b="1" dirty="0">
                <a:effectLst/>
                <a:latin typeface="Arial" panose="020B0604020202020204" pitchFamily="34" charset="0"/>
                <a:ea typeface="Times New Roman" panose="02020603050405020304" pitchFamily="18" charset="0"/>
              </a:rPr>
              <a:t> negeri dan negara kami </a:t>
            </a:r>
            <a:r>
              <a:rPr lang="en-US" sz="2600" b="1" dirty="0" err="1">
                <a:effectLst/>
                <a:latin typeface="Arial" panose="020B0604020202020204" pitchFamily="34" charset="0"/>
                <a:ea typeface="Times New Roman" panose="02020603050405020304" pitchFamily="18" charset="0"/>
              </a:rPr>
              <a:t>daripada</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kehancuran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disebabkan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perbuatan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rasuah</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penyelewengan</a:t>
            </a:r>
            <a:r>
              <a:rPr lang="en-US" sz="2600" b="1" dirty="0">
                <a:effectLst/>
                <a:latin typeface="Arial" panose="020B0604020202020204" pitchFamily="34" charset="0"/>
                <a:ea typeface="Times New Roman" panose="02020603050405020304" pitchFamily="18" charset="0"/>
              </a:rPr>
              <a:t> dan salah </a:t>
            </a:r>
            <a:r>
              <a:rPr lang="en-US" sz="2600" b="1" dirty="0" err="1">
                <a:effectLst/>
                <a:latin typeface="Arial" panose="020B0604020202020204" pitchFamily="34" charset="0"/>
                <a:ea typeface="Times New Roman" panose="02020603050405020304" pitchFamily="18" charset="0"/>
              </a:rPr>
              <a:t>guna</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kuasa</a:t>
            </a:r>
            <a:r>
              <a:rPr lang="en-US" sz="2600" b="1" dirty="0">
                <a:effectLst/>
                <a:latin typeface="Arial" panose="020B0604020202020204" pitchFamily="34" charset="0"/>
                <a:ea typeface="Times New Roman" panose="02020603050405020304" pitchFamily="18" charset="0"/>
              </a:rPr>
              <a:t>. </a:t>
            </a:r>
            <a:endParaRPr lang="en-MY" sz="2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1226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4" name="TextBox 3">
            <a:extLst>
              <a:ext uri="{FF2B5EF4-FFF2-40B4-BE49-F238E27FC236}">
                <a16:creationId xmlns:a16="http://schemas.microsoft.com/office/drawing/2014/main" id="{04D0ABE3-1129-4B67-8E5D-3C3E42D389B4}"/>
              </a:ext>
            </a:extLst>
          </p:cNvPr>
          <p:cNvSpPr txBox="1"/>
          <p:nvPr/>
        </p:nvSpPr>
        <p:spPr>
          <a:xfrm>
            <a:off x="1259632" y="718258"/>
            <a:ext cx="6984776" cy="5421484"/>
          </a:xfrm>
          <a:prstGeom prst="rect">
            <a:avLst/>
          </a:prstGeom>
          <a:noFill/>
        </p:spPr>
        <p:txBody>
          <a:bodyPr wrap="square">
            <a:spAutoFit/>
          </a:bodyPr>
          <a:lstStyle/>
          <a:p>
            <a:pPr algn="just">
              <a:lnSpc>
                <a:spcPct val="150000"/>
              </a:lnSpc>
            </a:pPr>
            <a:r>
              <a:rPr lang="en-US" sz="2600" b="1" dirty="0" err="1">
                <a:effectLst/>
                <a:latin typeface="Arial" panose="020B0604020202020204" pitchFamily="34" charset="0"/>
                <a:ea typeface="Times New Roman" panose="02020603050405020304" pitchFamily="18" charset="0"/>
              </a:rPr>
              <a:t>Serahkan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tanggungjawab</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memimpin</a:t>
            </a:r>
            <a:r>
              <a:rPr lang="en-US" sz="2600" b="1" dirty="0">
                <a:effectLst/>
                <a:latin typeface="Arial" panose="020B0604020202020204" pitchFamily="34" charset="0"/>
                <a:ea typeface="Times New Roman" panose="02020603050405020304" pitchFamily="18" charset="0"/>
              </a:rPr>
              <a:t> negara kami </a:t>
            </a:r>
            <a:r>
              <a:rPr lang="en-US" sz="2600" b="1" dirty="0" err="1">
                <a:effectLst/>
                <a:latin typeface="Arial" panose="020B0604020202020204" pitchFamily="34" charset="0"/>
                <a:ea typeface="Times New Roman" panose="02020603050405020304" pitchFamily="18" charset="0"/>
              </a:rPr>
              <a:t>kepada</a:t>
            </a:r>
            <a:r>
              <a:rPr lang="en-US" sz="2600" b="1" dirty="0">
                <a:effectLst/>
                <a:latin typeface="Arial" panose="020B0604020202020204" pitchFamily="34" charset="0"/>
                <a:ea typeface="Times New Roman" panose="02020603050405020304" pitchFamily="18" charset="0"/>
              </a:rPr>
              <a:t> hamba-Mu yang </a:t>
            </a:r>
            <a:r>
              <a:rPr lang="en-US" sz="2600" b="1" dirty="0" err="1">
                <a:effectLst/>
                <a:latin typeface="Arial" panose="020B0604020202020204" pitchFamily="34" charset="0"/>
                <a:ea typeface="Times New Roman" panose="02020603050405020304" pitchFamily="18" charset="0"/>
              </a:rPr>
              <a:t>amanah</a:t>
            </a:r>
            <a:r>
              <a:rPr lang="en-US" sz="2600" b="1" dirty="0">
                <a:effectLst/>
                <a:latin typeface="Arial" panose="020B0604020202020204" pitchFamily="34" charset="0"/>
                <a:ea typeface="Times New Roman" panose="02020603050405020304" pitchFamily="18" charset="0"/>
              </a:rPr>
              <a:t> dan </a:t>
            </a:r>
            <a:r>
              <a:rPr lang="en-US" sz="2600" b="1" dirty="0" err="1">
                <a:effectLst/>
                <a:latin typeface="Arial" panose="020B0604020202020204" pitchFamily="34" charset="0"/>
                <a:ea typeface="Times New Roman" panose="02020603050405020304" pitchFamily="18" charset="0"/>
              </a:rPr>
              <a:t>jujur</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serta</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tegas</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lagi</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berani</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menegakkan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kebenaran</a:t>
            </a:r>
            <a:r>
              <a:rPr lang="en-US" sz="2600" b="1" dirty="0">
                <a:effectLst/>
                <a:latin typeface="Arial" panose="020B0604020202020204" pitchFamily="34" charset="0"/>
                <a:ea typeface="Times New Roman" panose="02020603050405020304" pitchFamily="18" charset="0"/>
              </a:rPr>
              <a:t> dan </a:t>
            </a:r>
            <a:r>
              <a:rPr lang="en-US" sz="2600" b="1" dirty="0" err="1">
                <a:effectLst/>
                <a:latin typeface="Arial" panose="020B0604020202020204" pitchFamily="34" charset="0"/>
                <a:ea typeface="Times New Roman" panose="02020603050405020304" pitchFamily="18" charset="0"/>
              </a:rPr>
              <a:t>melaksanakan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keadilan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berlandaskan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syariat</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Jadikanlah</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Ya</a:t>
            </a:r>
            <a:r>
              <a:rPr lang="en-US" sz="2600" b="1" dirty="0">
                <a:effectLst/>
                <a:latin typeface="Arial" panose="020B0604020202020204" pitchFamily="34" charset="0"/>
                <a:ea typeface="Times New Roman" panose="02020603050405020304" pitchFamily="18" charset="0"/>
              </a:rPr>
              <a:t> Allah masjid dan surau di Negeri Selangor </a:t>
            </a:r>
            <a:r>
              <a:rPr lang="en-US" sz="2600" b="1" dirty="0" err="1">
                <a:effectLst/>
                <a:latin typeface="Arial" panose="020B0604020202020204" pitchFamily="34" charset="0"/>
                <a:ea typeface="Times New Roman" panose="02020603050405020304" pitchFamily="18" charset="0"/>
              </a:rPr>
              <a:t>rumah</a:t>
            </a:r>
            <a:r>
              <a:rPr lang="en-US" sz="2600" b="1" dirty="0">
                <a:effectLst/>
                <a:latin typeface="Arial" panose="020B0604020202020204" pitchFamily="34" charset="0"/>
                <a:ea typeface="Times New Roman" panose="02020603050405020304" pitchFamily="18" charset="0"/>
              </a:rPr>
              <a:t>-</a:t>
            </a:r>
            <a:r>
              <a:rPr lang="en-US" sz="2600" b="1" dirty="0" err="1">
                <a:effectLst/>
                <a:latin typeface="Arial" panose="020B0604020202020204" pitchFamily="34" charset="0"/>
                <a:ea typeface="Times New Roman" panose="02020603050405020304" pitchFamily="18" charset="0"/>
              </a:rPr>
              <a:t>rumah</a:t>
            </a:r>
            <a:r>
              <a:rPr lang="en-US" sz="2600" b="1" dirty="0">
                <a:effectLst/>
                <a:latin typeface="Arial" panose="020B0604020202020204" pitchFamily="34" charset="0"/>
                <a:ea typeface="Times New Roman" panose="02020603050405020304" pitchFamily="18" charset="0"/>
              </a:rPr>
              <a:t>-Mu yang </a:t>
            </a:r>
            <a:r>
              <a:rPr lang="en-US" sz="2600" b="1" dirty="0" err="1">
                <a:effectLst/>
                <a:latin typeface="Arial" panose="020B0604020202020204" pitchFamily="34" charset="0"/>
                <a:ea typeface="Times New Roman" panose="02020603050405020304" pitchFamily="18" charset="0"/>
              </a:rPr>
              <a:t>aman</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mempersatukan</a:t>
            </a:r>
            <a:r>
              <a:rPr lang="en-US" sz="2600" b="1" dirty="0">
                <a:effectLst/>
                <a:latin typeface="Arial" panose="020B0604020202020204" pitchFamily="34" charset="0"/>
                <a:ea typeface="Times New Roman" panose="02020603050405020304" pitchFamily="18" charset="0"/>
              </a:rPr>
              <a:t> dan </a:t>
            </a:r>
            <a:r>
              <a:rPr lang="en-US" sz="2600" b="1" dirty="0" err="1">
                <a:effectLst/>
                <a:latin typeface="Arial" panose="020B0604020202020204" pitchFamily="34" charset="0"/>
                <a:ea typeface="Times New Roman" panose="02020603050405020304" pitchFamily="18" charset="0"/>
              </a:rPr>
              <a:t>menjadi</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nadi</a:t>
            </a:r>
            <a:r>
              <a:rPr lang="en-US" sz="2600" b="1" dirty="0">
                <a:effectLst/>
                <a:latin typeface="Arial" panose="020B0604020202020204" pitchFamily="34" charset="0"/>
                <a:ea typeface="Times New Roman" panose="02020603050405020304" pitchFamily="18" charset="0"/>
              </a:rPr>
              <a:t> </a:t>
            </a:r>
            <a:r>
              <a:rPr lang="en-US" sz="2600" b="1" dirty="0" err="1">
                <a:effectLst/>
                <a:latin typeface="Arial" panose="020B0604020202020204" pitchFamily="34" charset="0"/>
                <a:ea typeface="Times New Roman" panose="02020603050405020304" pitchFamily="18" charset="0"/>
              </a:rPr>
              <a:t>kekuatan</a:t>
            </a:r>
            <a:r>
              <a:rPr lang="en-US" sz="2600" b="1" dirty="0">
                <a:effectLst/>
                <a:latin typeface="Arial" panose="020B0604020202020204" pitchFamily="34" charset="0"/>
                <a:ea typeface="Times New Roman" panose="02020603050405020304" pitchFamily="18" charset="0"/>
              </a:rPr>
              <a:t> ummah. </a:t>
            </a:r>
            <a:endParaRPr lang="en-MY" sz="2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9023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pic>
        <p:nvPicPr>
          <p:cNvPr id="3" name="Picture 2">
            <a:extLst>
              <a:ext uri="{FF2B5EF4-FFF2-40B4-BE49-F238E27FC236}">
                <a16:creationId xmlns:a16="http://schemas.microsoft.com/office/drawing/2014/main" id="{343905EF-9D45-4CAE-9A07-3866C366A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49" y="980728"/>
            <a:ext cx="5830591" cy="4608512"/>
          </a:xfrm>
          <a:prstGeom prst="rect">
            <a:avLst/>
          </a:prstGeom>
        </p:spPr>
      </p:pic>
    </p:spTree>
    <p:extLst>
      <p:ext uri="{BB962C8B-B14F-4D97-AF65-F5344CB8AC3E}">
        <p14:creationId xmlns:p14="http://schemas.microsoft.com/office/powerpoint/2010/main" val="193309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81ED6-C4C3-41B6-BA80-EF39FD8BE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3E7D714C-192B-41D0-98EB-200B4300E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760" y="1196752"/>
            <a:ext cx="6036512" cy="4248472"/>
          </a:xfrm>
          <a:prstGeom prst="rect">
            <a:avLst/>
          </a:prstGeom>
        </p:spPr>
      </p:pic>
    </p:spTree>
    <p:extLst>
      <p:ext uri="{BB962C8B-B14F-4D97-AF65-F5344CB8AC3E}">
        <p14:creationId xmlns:p14="http://schemas.microsoft.com/office/powerpoint/2010/main" val="3338504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2A05DC-1C3B-44FE-A141-385DEBBDA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570FBCBE-CD73-49CC-9577-35F3E0FBDD4B}"/>
              </a:ext>
            </a:extLst>
          </p:cNvPr>
          <p:cNvGrpSpPr/>
          <p:nvPr/>
        </p:nvGrpSpPr>
        <p:grpSpPr>
          <a:xfrm>
            <a:off x="428225" y="1196752"/>
            <a:ext cx="6808071" cy="4104456"/>
            <a:chOff x="323528" y="1052736"/>
            <a:chExt cx="6449751" cy="3888432"/>
          </a:xfrm>
        </p:grpSpPr>
        <p:pic>
          <p:nvPicPr>
            <p:cNvPr id="3" name="Picture 2">
              <a:extLst>
                <a:ext uri="{FF2B5EF4-FFF2-40B4-BE49-F238E27FC236}">
                  <a16:creationId xmlns:a16="http://schemas.microsoft.com/office/drawing/2014/main" id="{D0499F08-470B-46C4-9546-A8C7A98C3CD6}"/>
                </a:ext>
              </a:extLst>
            </p:cNvPr>
            <p:cNvPicPr>
              <a:picLocks noChangeAspect="1"/>
            </p:cNvPicPr>
            <p:nvPr/>
          </p:nvPicPr>
          <p:blipFill rotWithShape="1">
            <a:blip r:embed="rId3">
              <a:extLst>
                <a:ext uri="{28A0092B-C50C-407E-A947-70E740481C1C}">
                  <a14:useLocalDpi xmlns:a14="http://schemas.microsoft.com/office/drawing/2010/main" val="0"/>
                </a:ext>
              </a:extLst>
            </a:blip>
            <a:srcRect b="24074"/>
            <a:stretch/>
          </p:blipFill>
          <p:spPr>
            <a:xfrm>
              <a:off x="755576" y="1052736"/>
              <a:ext cx="6017703" cy="2952328"/>
            </a:xfrm>
            <a:prstGeom prst="rect">
              <a:avLst/>
            </a:prstGeom>
          </p:spPr>
        </p:pic>
        <p:pic>
          <p:nvPicPr>
            <p:cNvPr id="5" name="Picture 4">
              <a:extLst>
                <a:ext uri="{FF2B5EF4-FFF2-40B4-BE49-F238E27FC236}">
                  <a16:creationId xmlns:a16="http://schemas.microsoft.com/office/drawing/2014/main" id="{EC79BB8A-F8AD-474C-9E2E-A8920343FCCF}"/>
                </a:ext>
              </a:extLst>
            </p:cNvPr>
            <p:cNvPicPr>
              <a:picLocks noChangeAspect="1"/>
            </p:cNvPicPr>
            <p:nvPr/>
          </p:nvPicPr>
          <p:blipFill rotWithShape="1">
            <a:blip r:embed="rId3">
              <a:extLst>
                <a:ext uri="{28A0092B-C50C-407E-A947-70E740481C1C}">
                  <a14:useLocalDpi xmlns:a14="http://schemas.microsoft.com/office/drawing/2010/main" val="0"/>
                </a:ext>
              </a:extLst>
            </a:blip>
            <a:srcRect t="75926"/>
            <a:stretch/>
          </p:blipFill>
          <p:spPr>
            <a:xfrm>
              <a:off x="323528" y="4005064"/>
              <a:ext cx="6017703" cy="936104"/>
            </a:xfrm>
            <a:prstGeom prst="rect">
              <a:avLst/>
            </a:prstGeom>
          </p:spPr>
        </p:pic>
      </p:grpSp>
    </p:spTree>
    <p:extLst>
      <p:ext uri="{BB962C8B-B14F-4D97-AF65-F5344CB8AC3E}">
        <p14:creationId xmlns:p14="http://schemas.microsoft.com/office/powerpoint/2010/main" val="4005905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610A9-77F9-47A9-ADD1-4D57B4701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A6C573AB-2CBF-4813-8CA1-26F416B05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30" y="1206170"/>
            <a:ext cx="6138242" cy="4311062"/>
          </a:xfrm>
          <a:prstGeom prst="rect">
            <a:avLst/>
          </a:prstGeom>
        </p:spPr>
      </p:pic>
    </p:spTree>
    <p:extLst>
      <p:ext uri="{BB962C8B-B14F-4D97-AF65-F5344CB8AC3E}">
        <p14:creationId xmlns:p14="http://schemas.microsoft.com/office/powerpoint/2010/main" val="3465276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70246-967C-447F-A083-FF968B7A6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44"/>
            <a:ext cx="9144000" cy="6847311"/>
          </a:xfrm>
          <a:prstGeom prst="rect">
            <a:avLst/>
          </a:prstGeom>
        </p:spPr>
      </p:pic>
    </p:spTree>
    <p:extLst>
      <p:ext uri="{BB962C8B-B14F-4D97-AF65-F5344CB8AC3E}">
        <p14:creationId xmlns:p14="http://schemas.microsoft.com/office/powerpoint/2010/main" val="15840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55976" y="2389603"/>
            <a:ext cx="2569936" cy="2078794"/>
          </a:xfrm>
          <a:prstGeom prst="rect">
            <a:avLst/>
          </a:prstGeom>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noFill/>
            </a:endParaRPr>
          </a:p>
        </p:txBody>
      </p:sp>
      <p:pic>
        <p:nvPicPr>
          <p:cNvPr id="10" name="Picture 9">
            <a:extLst>
              <a:ext uri="{FF2B5EF4-FFF2-40B4-BE49-F238E27FC236}">
                <a16:creationId xmlns:a16="http://schemas.microsoft.com/office/drawing/2014/main" id="{E0C7F522-C7C7-45BD-8B38-11449BF43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1843"/>
          </a:xfrm>
          <a:prstGeom prst="rect">
            <a:avLst/>
          </a:prstGeom>
        </p:spPr>
      </p:pic>
      <p:pic>
        <p:nvPicPr>
          <p:cNvPr id="3" name="Picture 2">
            <a:extLst>
              <a:ext uri="{FF2B5EF4-FFF2-40B4-BE49-F238E27FC236}">
                <a16:creationId xmlns:a16="http://schemas.microsoft.com/office/drawing/2014/main" id="{2DB25BB9-6BF0-40A3-B824-69D3BE833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0"/>
            <a:ext cx="9140952"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435" y="5041150"/>
            <a:ext cx="874877" cy="1224136"/>
          </a:xfrm>
          <a:prstGeom prst="rect">
            <a:avLst/>
          </a:prstGeom>
        </p:spPr>
      </p:pic>
      <p:pic>
        <p:nvPicPr>
          <p:cNvPr id="31" name="Picture 30">
            <a:extLst>
              <a:ext uri="{FF2B5EF4-FFF2-40B4-BE49-F238E27FC236}">
                <a16:creationId xmlns:a16="http://schemas.microsoft.com/office/drawing/2014/main" id="{062CAAC8-2F41-41CE-A1FC-9878DF6A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771" y="5013176"/>
            <a:ext cx="1010620" cy="1238255"/>
          </a:xfrm>
          <a:prstGeom prst="rect">
            <a:avLst/>
          </a:prstGeom>
        </p:spPr>
      </p:pic>
      <p:pic>
        <p:nvPicPr>
          <p:cNvPr id="27" name="Picture 26">
            <a:extLst>
              <a:ext uri="{FF2B5EF4-FFF2-40B4-BE49-F238E27FC236}">
                <a16:creationId xmlns:a16="http://schemas.microsoft.com/office/drawing/2014/main" id="{08822121-53A3-4BF8-B715-F9549876C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5094780"/>
            <a:ext cx="4743467" cy="494460"/>
          </a:xfrm>
          <a:prstGeom prst="rect">
            <a:avLst/>
          </a:prstGeom>
        </p:spPr>
      </p:pic>
      <p:sp>
        <p:nvSpPr>
          <p:cNvPr id="8" name="TextBox 7">
            <a:extLst>
              <a:ext uri="{FF2B5EF4-FFF2-40B4-BE49-F238E27FC236}">
                <a16:creationId xmlns:a16="http://schemas.microsoft.com/office/drawing/2014/main" id="{90D9A41E-9DFC-4023-A24A-51AF15095E45}"/>
              </a:ext>
            </a:extLst>
          </p:cNvPr>
          <p:cNvSpPr txBox="1"/>
          <p:nvPr/>
        </p:nvSpPr>
        <p:spPr>
          <a:xfrm>
            <a:off x="781495" y="5616135"/>
            <a:ext cx="5086649" cy="1077218"/>
          </a:xfrm>
          <a:prstGeom prst="rect">
            <a:avLst/>
          </a:prstGeom>
          <a:noFill/>
        </p:spPr>
        <p:txBody>
          <a:bodyPr wrap="none" rtlCol="0">
            <a:spAutoFit/>
          </a:bodyPr>
          <a:lstStyle/>
          <a:p>
            <a:pPr algn="ctr"/>
            <a:r>
              <a:rPr lang="en-US" sz="3200" b="1" dirty="0">
                <a:latin typeface="Arial" pitchFamily="34" charset="0"/>
                <a:cs typeface="Arial" pitchFamily="34" charset="0"/>
              </a:rPr>
              <a:t>INTEGRITI PENDUKUNG </a:t>
            </a:r>
          </a:p>
          <a:p>
            <a:pPr algn="ctr"/>
            <a:r>
              <a:rPr lang="en-US" sz="3200" b="1" dirty="0">
                <a:latin typeface="Arial" pitchFamily="34" charset="0"/>
                <a:cs typeface="Arial" pitchFamily="34" charset="0"/>
              </a:rPr>
              <a:t>KEKUATAN UMMAH</a:t>
            </a:r>
            <a:endParaRPr lang="en-MY" sz="3200" b="1" dirty="0">
              <a:latin typeface="Arial" pitchFamily="34" charset="0"/>
              <a:cs typeface="Arial" pitchFamily="34" charset="0"/>
            </a:endParaRPr>
          </a:p>
        </p:txBody>
      </p:sp>
    </p:spTree>
    <p:extLst>
      <p:ext uri="{BB962C8B-B14F-4D97-AF65-F5344CB8AC3E}">
        <p14:creationId xmlns:p14="http://schemas.microsoft.com/office/powerpoint/2010/main" val="1416831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99592"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INTEGRITI MENURUT ISLAM ADALAH;</a:t>
            </a:r>
          </a:p>
        </p:txBody>
      </p:sp>
      <p:grpSp>
        <p:nvGrpSpPr>
          <p:cNvPr id="6" name="Group 5">
            <a:extLst>
              <a:ext uri="{FF2B5EF4-FFF2-40B4-BE49-F238E27FC236}">
                <a16:creationId xmlns:a16="http://schemas.microsoft.com/office/drawing/2014/main" id="{A91D053D-1597-4A62-A1C8-320957EDA2BC}"/>
              </a:ext>
            </a:extLst>
          </p:cNvPr>
          <p:cNvGrpSpPr/>
          <p:nvPr/>
        </p:nvGrpSpPr>
        <p:grpSpPr>
          <a:xfrm>
            <a:off x="674479" y="1640899"/>
            <a:ext cx="7884891" cy="5217100"/>
            <a:chOff x="2339752" y="2014330"/>
            <a:chExt cx="2860280" cy="1892527"/>
          </a:xfrm>
        </p:grpSpPr>
        <p:pic>
          <p:nvPicPr>
            <p:cNvPr id="3" name="Picture 2">
              <a:extLst>
                <a:ext uri="{FF2B5EF4-FFF2-40B4-BE49-F238E27FC236}">
                  <a16:creationId xmlns:a16="http://schemas.microsoft.com/office/drawing/2014/main" id="{3A44186A-10F6-4FF2-97A7-697055A1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127">
              <a:off x="2490354" y="2766903"/>
              <a:ext cx="2709678" cy="1139954"/>
            </a:xfrm>
            <a:prstGeom prst="rect">
              <a:avLst/>
            </a:prstGeom>
          </p:spPr>
        </p:pic>
        <p:pic>
          <p:nvPicPr>
            <p:cNvPr id="5" name="Picture 4">
              <a:extLst>
                <a:ext uri="{FF2B5EF4-FFF2-40B4-BE49-F238E27FC236}">
                  <a16:creationId xmlns:a16="http://schemas.microsoft.com/office/drawing/2014/main" id="{026E1C60-7497-4788-AC9E-948C50628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14330"/>
              <a:ext cx="2764542" cy="1139954"/>
            </a:xfrm>
            <a:prstGeom prst="rect">
              <a:avLst/>
            </a:prstGeom>
          </p:spPr>
        </p:pic>
      </p:grpSp>
      <p:sp>
        <p:nvSpPr>
          <p:cNvPr id="11" name="TextBox 10">
            <a:extLst>
              <a:ext uri="{FF2B5EF4-FFF2-40B4-BE49-F238E27FC236}">
                <a16:creationId xmlns:a16="http://schemas.microsoft.com/office/drawing/2014/main" id="{57376ACE-1479-4706-B719-5883B180A908}"/>
              </a:ext>
            </a:extLst>
          </p:cNvPr>
          <p:cNvSpPr txBox="1"/>
          <p:nvPr/>
        </p:nvSpPr>
        <p:spPr>
          <a:xfrm>
            <a:off x="2195736" y="2132856"/>
            <a:ext cx="3762568" cy="954107"/>
          </a:xfrm>
          <a:prstGeom prst="rect">
            <a:avLst/>
          </a:prstGeom>
          <a:noFill/>
        </p:spPr>
        <p:txBody>
          <a:bodyPr wrap="none" rtlCol="0">
            <a:spAutoFit/>
          </a:bodyPr>
          <a:lstStyle/>
          <a:p>
            <a:pPr algn="ctr"/>
            <a:r>
              <a:rPr lang="en-US" sz="2800" b="1" dirty="0">
                <a:latin typeface="Arial" pitchFamily="34" charset="0"/>
                <a:cs typeface="Arial" pitchFamily="34" charset="0"/>
              </a:rPr>
              <a:t>Salah </a:t>
            </a:r>
            <a:r>
              <a:rPr lang="en-US" sz="2800" b="1" dirty="0" err="1">
                <a:latin typeface="Arial" pitchFamily="34" charset="0"/>
                <a:cs typeface="Arial" pitchFamily="34" charset="0"/>
              </a:rPr>
              <a:t>satu</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cabang-cabang</a:t>
            </a:r>
            <a:r>
              <a:rPr lang="en-US" sz="2800" b="1" dirty="0">
                <a:latin typeface="Arial" pitchFamily="34" charset="0"/>
                <a:cs typeface="Arial" pitchFamily="34" charset="0"/>
              </a:rPr>
              <a:t> Iman</a:t>
            </a:r>
          </a:p>
        </p:txBody>
      </p:sp>
      <p:sp>
        <p:nvSpPr>
          <p:cNvPr id="12" name="TextBox 11">
            <a:extLst>
              <a:ext uri="{FF2B5EF4-FFF2-40B4-BE49-F238E27FC236}">
                <a16:creationId xmlns:a16="http://schemas.microsoft.com/office/drawing/2014/main" id="{CC6A98A7-3834-498E-A144-48E3F6FCB9EF}"/>
              </a:ext>
            </a:extLst>
          </p:cNvPr>
          <p:cNvSpPr txBox="1"/>
          <p:nvPr/>
        </p:nvSpPr>
        <p:spPr>
          <a:xfrm>
            <a:off x="3648418" y="4368930"/>
            <a:ext cx="3262432" cy="954107"/>
          </a:xfrm>
          <a:prstGeom prst="rect">
            <a:avLst/>
          </a:prstGeom>
          <a:noFill/>
        </p:spPr>
        <p:txBody>
          <a:bodyPr wrap="none" rtlCol="0">
            <a:spAutoFit/>
          </a:bodyPr>
          <a:lstStyle/>
          <a:p>
            <a:pPr algn="ctr"/>
            <a:r>
              <a:rPr lang="en-US" sz="2800" b="1" dirty="0" err="1">
                <a:latin typeface="Arial" pitchFamily="34" charset="0"/>
                <a:cs typeface="Arial" pitchFamily="34" charset="0"/>
              </a:rPr>
              <a:t>Dikaitkan</a:t>
            </a:r>
            <a:r>
              <a:rPr lang="en-US" sz="2800" b="1" dirty="0">
                <a:latin typeface="Arial" pitchFamily="34" charset="0"/>
                <a:cs typeface="Arial" pitchFamily="34" charset="0"/>
              </a:rPr>
              <a:t> </a:t>
            </a:r>
            <a:r>
              <a:rPr lang="en-US" sz="2800" b="1" dirty="0" err="1">
                <a:latin typeface="Arial" pitchFamily="34" charset="0"/>
                <a:cs typeface="Arial" pitchFamily="34" charset="0"/>
              </a:rPr>
              <a:t>dengan</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amanah</a:t>
            </a:r>
            <a:r>
              <a:rPr lang="en-US" sz="2800" b="1" dirty="0">
                <a:latin typeface="Arial" pitchFamily="34" charset="0"/>
                <a:cs typeface="Arial" pitchFamily="34" charset="0"/>
              </a:rPr>
              <a:t> dan </a:t>
            </a:r>
            <a:r>
              <a:rPr lang="en-US" sz="2800" b="1" dirty="0" err="1">
                <a:latin typeface="Arial" pitchFamily="34" charset="0"/>
                <a:cs typeface="Arial" pitchFamily="34" charset="0"/>
              </a:rPr>
              <a:t>itqan</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38214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A797E-E220-4ECD-B5B3-34784C990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116632"/>
            <a:ext cx="8352928"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CIRI-CIRI DAN SIFAT ORANG BERIMAN;</a:t>
            </a:r>
          </a:p>
        </p:txBody>
      </p:sp>
      <p:pic>
        <p:nvPicPr>
          <p:cNvPr id="3" name="Picture 2">
            <a:extLst>
              <a:ext uri="{FF2B5EF4-FFF2-40B4-BE49-F238E27FC236}">
                <a16:creationId xmlns:a16="http://schemas.microsoft.com/office/drawing/2014/main" id="{E92BCCD9-0F75-426C-88B6-27F05235A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2" y="422594"/>
            <a:ext cx="9122683" cy="932690"/>
          </a:xfrm>
          <a:prstGeom prst="rect">
            <a:avLst/>
          </a:prstGeom>
          <a:effectLst>
            <a:outerShdw blurRad="50800" dist="50800" dir="5400000" algn="ctr" rotWithShape="0">
              <a:schemeClr val="tx1">
                <a:lumMod val="95000"/>
                <a:lumOff val="5000"/>
              </a:schemeClr>
            </a:outerShdw>
          </a:effectLst>
        </p:spPr>
      </p:pic>
      <p:sp>
        <p:nvSpPr>
          <p:cNvPr id="7" name="TextBox 6">
            <a:extLst>
              <a:ext uri="{FF2B5EF4-FFF2-40B4-BE49-F238E27FC236}">
                <a16:creationId xmlns:a16="http://schemas.microsoft.com/office/drawing/2014/main" id="{5DD03486-AB77-49F0-AA4E-C94E5F77F6E1}"/>
              </a:ext>
            </a:extLst>
          </p:cNvPr>
          <p:cNvSpPr txBox="1"/>
          <p:nvPr/>
        </p:nvSpPr>
        <p:spPr>
          <a:xfrm>
            <a:off x="4754271" y="764452"/>
            <a:ext cx="3267048" cy="461665"/>
          </a:xfrm>
          <a:prstGeom prst="rect">
            <a:avLst/>
          </a:prstGeom>
          <a:noFill/>
        </p:spPr>
        <p:txBody>
          <a:bodyPr wrap="none" rtlCol="0">
            <a:spAutoFit/>
          </a:bodyPr>
          <a:lstStyle/>
          <a:p>
            <a:r>
              <a:rPr lang="en-US" sz="2400" b="1" dirty="0">
                <a:latin typeface="Arial" pitchFamily="34" charset="0"/>
                <a:cs typeface="Arial" pitchFamily="34" charset="0"/>
              </a:rPr>
              <a:t>Ayat 8, al-</a:t>
            </a:r>
            <a:r>
              <a:rPr lang="en-US" sz="2400" b="1" dirty="0" err="1">
                <a:latin typeface="Arial" pitchFamily="34" charset="0"/>
                <a:cs typeface="Arial" pitchFamily="34" charset="0"/>
              </a:rPr>
              <a:t>Mukminun</a:t>
            </a:r>
            <a:r>
              <a:rPr lang="en-US" sz="2400" b="1" dirty="0">
                <a:latin typeface="Arial" pitchFamily="34" charset="0"/>
                <a:cs typeface="Arial" pitchFamily="34" charset="0"/>
              </a:rPr>
              <a:t>;</a:t>
            </a:r>
          </a:p>
        </p:txBody>
      </p:sp>
      <p:sp>
        <p:nvSpPr>
          <p:cNvPr id="9" name="TextBox 8">
            <a:extLst>
              <a:ext uri="{FF2B5EF4-FFF2-40B4-BE49-F238E27FC236}">
                <a16:creationId xmlns:a16="http://schemas.microsoft.com/office/drawing/2014/main" id="{A7EB9652-783A-4954-8332-13800CBB4E93}"/>
              </a:ext>
            </a:extLst>
          </p:cNvPr>
          <p:cNvSpPr txBox="1"/>
          <p:nvPr/>
        </p:nvSpPr>
        <p:spPr>
          <a:xfrm>
            <a:off x="1260661" y="2564904"/>
            <a:ext cx="6143055" cy="707886"/>
          </a:xfrm>
          <a:prstGeom prst="rect">
            <a:avLst/>
          </a:prstGeom>
          <a:noFill/>
        </p:spPr>
        <p:txBody>
          <a:bodyPr wrap="square">
            <a:spAutoFit/>
          </a:bodyPr>
          <a:lstStyle/>
          <a:p>
            <a:pPr algn="ctr" rtl="1"/>
            <a:r>
              <a:rPr lang="ar-SA" sz="40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وَٱلَّذِينَ هُمۡ لِأَمَٰنَٰتِهِمۡ وَعَهۡدِهِمۡ رَٰعُونَ ٨</a:t>
            </a:r>
            <a:endParaRPr lang="en-MY" sz="2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DF24C481-EDC5-4295-9721-CA8353A31A36}"/>
              </a:ext>
            </a:extLst>
          </p:cNvPr>
          <p:cNvSpPr txBox="1"/>
          <p:nvPr/>
        </p:nvSpPr>
        <p:spPr>
          <a:xfrm>
            <a:off x="1798436" y="3678082"/>
            <a:ext cx="5067503" cy="1307089"/>
          </a:xfrm>
          <a:prstGeom prst="rect">
            <a:avLst/>
          </a:prstGeom>
          <a:noFill/>
        </p:spPr>
        <p:txBody>
          <a:bodyPr wrap="square">
            <a:spAutoFit/>
          </a:bodyPr>
          <a:lstStyle/>
          <a:p>
            <a:pPr algn="ctr">
              <a:lnSpc>
                <a:spcPct val="150000"/>
              </a:lnSpc>
            </a:pPr>
            <a:r>
              <a:rPr lang="en-US" sz="2800" b="1" i="1" dirty="0">
                <a:solidFill>
                  <a:srgbClr val="272727"/>
                </a:solidFill>
                <a:effectLst/>
                <a:latin typeface="Arial" panose="020B0604020202020204" pitchFamily="34" charset="0"/>
                <a:ea typeface="Times New Roman" panose="02020603050405020304" pitchFamily="18" charset="0"/>
              </a:rPr>
              <a:t>“Dan </a:t>
            </a:r>
            <a:r>
              <a:rPr lang="en-US" sz="2800" b="1" i="1" dirty="0" err="1">
                <a:solidFill>
                  <a:srgbClr val="272727"/>
                </a:solidFill>
                <a:effectLst/>
                <a:latin typeface="Arial" panose="020B0604020202020204" pitchFamily="34" charset="0"/>
                <a:ea typeface="Times New Roman" panose="02020603050405020304" pitchFamily="18" charset="0"/>
              </a:rPr>
              <a:t>mereka</a:t>
            </a:r>
            <a:r>
              <a:rPr lang="en-US" sz="2800" b="1" i="1" dirty="0">
                <a:solidFill>
                  <a:srgbClr val="272727"/>
                </a:solidFill>
                <a:effectLst/>
                <a:latin typeface="Arial" panose="020B0604020202020204" pitchFamily="34" charset="0"/>
                <a:ea typeface="Times New Roman" panose="02020603050405020304" pitchFamily="18" charset="0"/>
              </a:rPr>
              <a:t> yang </a:t>
            </a:r>
            <a:r>
              <a:rPr lang="en-US" sz="2800" b="1" i="1" dirty="0" err="1">
                <a:solidFill>
                  <a:srgbClr val="272727"/>
                </a:solidFill>
                <a:effectLst/>
                <a:latin typeface="Arial" panose="020B0604020202020204" pitchFamily="34" charset="0"/>
                <a:ea typeface="Times New Roman" panose="02020603050405020304" pitchFamily="18" charset="0"/>
              </a:rPr>
              <a:t>menjaga</a:t>
            </a:r>
            <a:r>
              <a:rPr lang="en-US" sz="2800" b="1" i="1" dirty="0">
                <a:solidFill>
                  <a:srgbClr val="272727"/>
                </a:solidFill>
                <a:effectLst/>
                <a:latin typeface="Arial" panose="020B0604020202020204" pitchFamily="34" charset="0"/>
                <a:ea typeface="Times New Roman" panose="02020603050405020304" pitchFamily="18" charset="0"/>
              </a:rPr>
              <a:t> </a:t>
            </a:r>
            <a:r>
              <a:rPr lang="en-US" sz="2800" b="1" i="1" dirty="0" err="1">
                <a:solidFill>
                  <a:srgbClr val="272727"/>
                </a:solidFill>
                <a:effectLst/>
                <a:latin typeface="Arial" panose="020B0604020202020204" pitchFamily="34" charset="0"/>
                <a:ea typeface="Times New Roman" panose="02020603050405020304" pitchFamily="18" charset="0"/>
              </a:rPr>
              <a:t>amanah</a:t>
            </a:r>
            <a:r>
              <a:rPr lang="en-US" sz="2800" b="1" i="1" dirty="0">
                <a:solidFill>
                  <a:srgbClr val="272727"/>
                </a:solidFill>
                <a:effectLst/>
                <a:latin typeface="Arial" panose="020B0604020202020204" pitchFamily="34" charset="0"/>
                <a:ea typeface="Times New Roman" panose="02020603050405020304" pitchFamily="18" charset="0"/>
              </a:rPr>
              <a:t> dan </a:t>
            </a:r>
            <a:r>
              <a:rPr lang="en-US" sz="2800" b="1" i="1" dirty="0" err="1">
                <a:solidFill>
                  <a:srgbClr val="272727"/>
                </a:solidFill>
                <a:effectLst/>
                <a:latin typeface="Arial" panose="020B0604020202020204" pitchFamily="34" charset="0"/>
                <a:ea typeface="Times New Roman" panose="02020603050405020304" pitchFamily="18" charset="0"/>
              </a:rPr>
              <a:t>janjinya</a:t>
            </a:r>
            <a:r>
              <a:rPr lang="en-US" sz="2800" b="1" i="1" dirty="0">
                <a:solidFill>
                  <a:srgbClr val="272727"/>
                </a:solidFill>
                <a:effectLst/>
                <a:latin typeface="Arial" panose="020B0604020202020204" pitchFamily="34" charset="0"/>
                <a:ea typeface="Times New Roman" panose="02020603050405020304" pitchFamily="18" charset="0"/>
              </a:rPr>
              <a:t>.”</a:t>
            </a:r>
            <a:endParaRPr lang="en-MY"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835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0" y="107955"/>
            <a:ext cx="8443141"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AYAT 8, SURAH AL-MUKMINUN TERSEBUT MENJELASKAN MAKSUD;</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267744" y="1730264"/>
            <a:ext cx="5296643" cy="1384995"/>
          </a:xfrm>
          <a:prstGeom prst="rect">
            <a:avLst/>
          </a:prstGeom>
          <a:noFill/>
        </p:spPr>
        <p:txBody>
          <a:bodyPr wrap="none" rtlCol="0">
            <a:spAutoFit/>
          </a:bodyPr>
          <a:lstStyle/>
          <a:p>
            <a:r>
              <a:rPr lang="en-US" sz="2800" b="1" dirty="0" err="1">
                <a:latin typeface="Arial" pitchFamily="34" charset="0"/>
                <a:cs typeface="Arial" pitchFamily="34" charset="0"/>
              </a:rPr>
              <a:t>Kewajipan</a:t>
            </a:r>
            <a:r>
              <a:rPr lang="en-US" sz="2800" b="1" dirty="0">
                <a:latin typeface="Arial" pitchFamily="34" charset="0"/>
                <a:cs typeface="Arial" pitchFamily="34" charset="0"/>
              </a:rPr>
              <a:t> </a:t>
            </a:r>
            <a:r>
              <a:rPr lang="en-US" sz="2800" b="1" dirty="0" err="1">
                <a:latin typeface="Arial" pitchFamily="34" charset="0"/>
                <a:cs typeface="Arial" pitchFamily="34" charset="0"/>
              </a:rPr>
              <a:t>kita</a:t>
            </a:r>
            <a:r>
              <a:rPr lang="en-US" sz="2800" b="1" dirty="0">
                <a:latin typeface="Arial" pitchFamily="34" charset="0"/>
                <a:cs typeface="Arial" pitchFamily="34" charset="0"/>
              </a:rPr>
              <a:t> </a:t>
            </a:r>
            <a:r>
              <a:rPr lang="en-US" sz="2800" b="1" dirty="0" err="1">
                <a:latin typeface="Arial" pitchFamily="34" charset="0"/>
                <a:cs typeface="Arial" pitchFamily="34" charset="0"/>
              </a:rPr>
              <a:t>menjaga</a:t>
            </a:r>
            <a:r>
              <a:rPr lang="en-US" sz="2800" b="1" dirty="0">
                <a:latin typeface="Arial" pitchFamily="34" charset="0"/>
                <a:cs typeface="Arial" pitchFamily="34" charset="0"/>
              </a:rPr>
              <a:t> dan </a:t>
            </a:r>
          </a:p>
          <a:p>
            <a:r>
              <a:rPr lang="en-US" sz="2800" b="1" dirty="0" err="1">
                <a:latin typeface="Arial" pitchFamily="34" charset="0"/>
                <a:cs typeface="Arial" pitchFamily="34" charset="0"/>
              </a:rPr>
              <a:t>memelihara</a:t>
            </a:r>
            <a:r>
              <a:rPr lang="en-US" sz="2800" b="1" dirty="0">
                <a:latin typeface="Arial" pitchFamily="34" charset="0"/>
                <a:cs typeface="Arial" pitchFamily="34" charset="0"/>
              </a:rPr>
              <a:t> </a:t>
            </a:r>
            <a:r>
              <a:rPr lang="en-US" sz="2800" b="1" dirty="0" err="1">
                <a:latin typeface="Arial" pitchFamily="34" charset="0"/>
                <a:cs typeface="Arial" pitchFamily="34" charset="0"/>
              </a:rPr>
              <a:t>amanah</a:t>
            </a:r>
            <a:r>
              <a:rPr lang="en-US" sz="2800" b="1" dirty="0">
                <a:latin typeface="Arial" pitchFamily="34" charset="0"/>
                <a:cs typeface="Arial" pitchFamily="34" charset="0"/>
              </a:rPr>
              <a:t> dan </a:t>
            </a:r>
            <a:r>
              <a:rPr lang="en-US" sz="2800" b="1" dirty="0" err="1">
                <a:latin typeface="Arial" pitchFamily="34" charset="0"/>
                <a:cs typeface="Arial" pitchFamily="34" charset="0"/>
              </a:rPr>
              <a:t>janji</a:t>
            </a:r>
            <a:r>
              <a:rPr lang="en-US" sz="2800" b="1" dirty="0">
                <a:latin typeface="Arial" pitchFamily="34" charset="0"/>
                <a:cs typeface="Arial" pitchFamily="34" charset="0"/>
              </a:rPr>
              <a:t> </a:t>
            </a:r>
          </a:p>
          <a:p>
            <a:r>
              <a:rPr lang="en-US" sz="2800" b="1" dirty="0">
                <a:latin typeface="Arial" pitchFamily="34" charset="0"/>
                <a:cs typeface="Arial" pitchFamily="34" charset="0"/>
              </a:rPr>
              <a:t>yang </a:t>
            </a:r>
            <a:r>
              <a:rPr lang="en-US" sz="2800" b="1" dirty="0" err="1">
                <a:latin typeface="Arial" pitchFamily="34" charset="0"/>
                <a:cs typeface="Arial" pitchFamily="34" charset="0"/>
              </a:rPr>
              <a:t>dibuat</a:t>
            </a:r>
            <a:endParaRPr lang="en-US" sz="2800" b="1" dirty="0">
              <a:latin typeface="Arial" pitchFamily="34" charset="0"/>
              <a:cs typeface="Arial" pitchFamily="34" charset="0"/>
            </a:endParaRPr>
          </a:p>
        </p:txBody>
      </p:sp>
      <p:pic>
        <p:nvPicPr>
          <p:cNvPr id="5" name="Picture 4">
            <a:extLst>
              <a:ext uri="{FF2B5EF4-FFF2-40B4-BE49-F238E27FC236}">
                <a16:creationId xmlns:a16="http://schemas.microsoft.com/office/drawing/2014/main" id="{92E626AE-68E1-4849-8462-BD1A0FD8F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788936"/>
            <a:ext cx="1639827" cy="4166624"/>
          </a:xfrm>
          <a:prstGeom prst="rect">
            <a:avLst/>
          </a:prstGeom>
          <a:effectLst>
            <a:outerShdw blurRad="50800" dist="50800" dir="5400000" algn="ctr" rotWithShape="0">
              <a:schemeClr val="bg1">
                <a:lumMod val="50000"/>
              </a:schemeClr>
            </a:outerShdw>
          </a:effectLst>
        </p:spPr>
      </p:pic>
      <p:sp>
        <p:nvSpPr>
          <p:cNvPr id="12" name="TextBox 11">
            <a:extLst>
              <a:ext uri="{FF2B5EF4-FFF2-40B4-BE49-F238E27FC236}">
                <a16:creationId xmlns:a16="http://schemas.microsoft.com/office/drawing/2014/main" id="{910C35FE-5635-4A40-94A1-52776763FD9A}"/>
              </a:ext>
            </a:extLst>
          </p:cNvPr>
          <p:cNvSpPr txBox="1"/>
          <p:nvPr/>
        </p:nvSpPr>
        <p:spPr>
          <a:xfrm>
            <a:off x="2267744" y="3338989"/>
            <a:ext cx="6499985" cy="954107"/>
          </a:xfrm>
          <a:prstGeom prst="rect">
            <a:avLst/>
          </a:prstGeom>
          <a:noFill/>
        </p:spPr>
        <p:txBody>
          <a:bodyPr wrap="none" rtlCol="0">
            <a:spAutoFit/>
          </a:bodyPr>
          <a:lstStyle/>
          <a:p>
            <a:r>
              <a:rPr lang="en-US" sz="2800" b="1" dirty="0" err="1">
                <a:latin typeface="Arial" pitchFamily="34" charset="0"/>
                <a:cs typeface="Arial" pitchFamily="34" charset="0"/>
              </a:rPr>
              <a:t>Tegahan</a:t>
            </a:r>
            <a:r>
              <a:rPr lang="en-US" sz="2800" b="1" dirty="0">
                <a:latin typeface="Arial" pitchFamily="34" charset="0"/>
                <a:cs typeface="Arial" pitchFamily="34" charset="0"/>
              </a:rPr>
              <a:t> </a:t>
            </a:r>
            <a:r>
              <a:rPr lang="en-US" sz="2800" b="1" dirty="0" err="1">
                <a:latin typeface="Arial" pitchFamily="34" charset="0"/>
                <a:cs typeface="Arial" pitchFamily="34" charset="0"/>
              </a:rPr>
              <a:t>mengkhianati</a:t>
            </a:r>
            <a:r>
              <a:rPr lang="en-US" sz="2800" b="1" dirty="0">
                <a:latin typeface="Arial" pitchFamily="34" charset="0"/>
                <a:cs typeface="Arial" pitchFamily="34" charset="0"/>
              </a:rPr>
              <a:t> </a:t>
            </a:r>
            <a:r>
              <a:rPr lang="en-US" sz="2800" b="1" dirty="0" err="1">
                <a:latin typeface="Arial" pitchFamily="34" charset="0"/>
                <a:cs typeface="Arial" pitchFamily="34" charset="0"/>
              </a:rPr>
              <a:t>amanah</a:t>
            </a:r>
            <a:r>
              <a:rPr lang="en-US" sz="2800" b="1" dirty="0">
                <a:latin typeface="Arial" pitchFamily="34" charset="0"/>
                <a:cs typeface="Arial" pitchFamily="34" charset="0"/>
              </a:rPr>
              <a:t> </a:t>
            </a:r>
          </a:p>
          <a:p>
            <a:r>
              <a:rPr lang="en-US" sz="2800" b="1" dirty="0">
                <a:latin typeface="Arial" pitchFamily="34" charset="0"/>
                <a:cs typeface="Arial" pitchFamily="34" charset="0"/>
              </a:rPr>
              <a:t>dan </a:t>
            </a:r>
            <a:r>
              <a:rPr lang="en-US" sz="2800" b="1" dirty="0" err="1">
                <a:latin typeface="Arial" pitchFamily="34" charset="0"/>
                <a:cs typeface="Arial" pitchFamily="34" charset="0"/>
              </a:rPr>
              <a:t>janji</a:t>
            </a:r>
            <a:r>
              <a:rPr lang="en-US" sz="2800" b="1" dirty="0">
                <a:latin typeface="Arial" pitchFamily="34" charset="0"/>
                <a:cs typeface="Arial" pitchFamily="34" charset="0"/>
              </a:rPr>
              <a:t> </a:t>
            </a:r>
            <a:r>
              <a:rPr lang="en-US" sz="2800" b="1" dirty="0" err="1">
                <a:latin typeface="Arial" pitchFamily="34" charset="0"/>
                <a:cs typeface="Arial" pitchFamily="34" charset="0"/>
              </a:rPr>
              <a:t>terutama</a:t>
            </a:r>
            <a:r>
              <a:rPr lang="en-US" sz="2800" b="1" dirty="0">
                <a:latin typeface="Arial" pitchFamily="34" charset="0"/>
                <a:cs typeface="Arial" pitchFamily="34" charset="0"/>
              </a:rPr>
              <a:t> </a:t>
            </a:r>
            <a:r>
              <a:rPr lang="en-US" sz="2800" b="1" dirty="0" err="1">
                <a:latin typeface="Arial" pitchFamily="34" charset="0"/>
                <a:cs typeface="Arial" pitchFamily="34" charset="0"/>
              </a:rPr>
              <a:t>dengan</a:t>
            </a:r>
            <a:r>
              <a:rPr lang="en-US" sz="2800" b="1" dirty="0">
                <a:latin typeface="Arial" pitchFamily="34" charset="0"/>
                <a:cs typeface="Arial" pitchFamily="34" charset="0"/>
              </a:rPr>
              <a:t> Allah SWT</a:t>
            </a:r>
          </a:p>
        </p:txBody>
      </p:sp>
      <p:sp>
        <p:nvSpPr>
          <p:cNvPr id="13" name="TextBox 12">
            <a:extLst>
              <a:ext uri="{FF2B5EF4-FFF2-40B4-BE49-F238E27FC236}">
                <a16:creationId xmlns:a16="http://schemas.microsoft.com/office/drawing/2014/main" id="{68D9C238-2FC9-491A-82B6-17F6F6F63962}"/>
              </a:ext>
            </a:extLst>
          </p:cNvPr>
          <p:cNvSpPr txBox="1"/>
          <p:nvPr/>
        </p:nvSpPr>
        <p:spPr>
          <a:xfrm>
            <a:off x="2323395" y="4779149"/>
            <a:ext cx="6016391" cy="954107"/>
          </a:xfrm>
          <a:prstGeom prst="rect">
            <a:avLst/>
          </a:prstGeom>
          <a:noFill/>
        </p:spPr>
        <p:txBody>
          <a:bodyPr wrap="none" rtlCol="0">
            <a:spAutoFit/>
          </a:bodyPr>
          <a:lstStyle/>
          <a:p>
            <a:r>
              <a:rPr lang="en-US" sz="2800" b="1" dirty="0" err="1">
                <a:latin typeface="Arial" pitchFamily="34" charset="0"/>
                <a:cs typeface="Arial" pitchFamily="34" charset="0"/>
              </a:rPr>
              <a:t>Segala</a:t>
            </a:r>
            <a:r>
              <a:rPr lang="en-US" sz="2800" b="1" dirty="0">
                <a:latin typeface="Arial" pitchFamily="34" charset="0"/>
                <a:cs typeface="Arial" pitchFamily="34" charset="0"/>
              </a:rPr>
              <a:t> </a:t>
            </a:r>
            <a:r>
              <a:rPr lang="en-US" sz="2800" b="1" dirty="0" err="1">
                <a:latin typeface="Arial" pitchFamily="34" charset="0"/>
                <a:cs typeface="Arial" pitchFamily="34" charset="0"/>
              </a:rPr>
              <a:t>amanah</a:t>
            </a:r>
            <a:r>
              <a:rPr lang="en-US" sz="2800" b="1" dirty="0">
                <a:latin typeface="Arial" pitchFamily="34" charset="0"/>
                <a:cs typeface="Arial" pitchFamily="34" charset="0"/>
              </a:rPr>
              <a:t> dan </a:t>
            </a:r>
            <a:r>
              <a:rPr lang="en-US" sz="2800" b="1" dirty="0" err="1">
                <a:latin typeface="Arial" pitchFamily="34" charset="0"/>
                <a:cs typeface="Arial" pitchFamily="34" charset="0"/>
              </a:rPr>
              <a:t>janji</a:t>
            </a:r>
            <a:r>
              <a:rPr lang="en-US" sz="2800" b="1" dirty="0">
                <a:latin typeface="Arial" pitchFamily="34" charset="0"/>
                <a:cs typeface="Arial" pitchFamily="34" charset="0"/>
              </a:rPr>
              <a:t> </a:t>
            </a:r>
            <a:r>
              <a:rPr lang="en-US" sz="2800" b="1" dirty="0" err="1">
                <a:latin typeface="Arial" pitchFamily="34" charset="0"/>
                <a:cs typeface="Arial" pitchFamily="34" charset="0"/>
              </a:rPr>
              <a:t>mestilah</a:t>
            </a:r>
            <a:r>
              <a:rPr lang="en-US" sz="2800" b="1" dirty="0">
                <a:latin typeface="Arial" pitchFamily="34" charset="0"/>
                <a:cs typeface="Arial" pitchFamily="34" charset="0"/>
              </a:rPr>
              <a:t> </a:t>
            </a:r>
          </a:p>
          <a:p>
            <a:r>
              <a:rPr lang="en-US" sz="2800" b="1" dirty="0" err="1">
                <a:latin typeface="Arial" pitchFamily="34" charset="0"/>
                <a:cs typeface="Arial" pitchFamily="34" charset="0"/>
              </a:rPr>
              <a:t>dilaksanakan</a:t>
            </a:r>
            <a:r>
              <a:rPr lang="en-US" sz="2800" b="1" dirty="0">
                <a:latin typeface="Arial" pitchFamily="34" charset="0"/>
                <a:cs typeface="Arial" pitchFamily="34" charset="0"/>
              </a:rPr>
              <a:t> </a:t>
            </a:r>
            <a:r>
              <a:rPr lang="en-US" sz="2800" b="1" dirty="0" err="1">
                <a:latin typeface="Arial" pitchFamily="34" charset="0"/>
                <a:cs typeface="Arial" pitchFamily="34" charset="0"/>
              </a:rPr>
              <a:t>dengan</a:t>
            </a:r>
            <a:r>
              <a:rPr lang="en-US" sz="2800" b="1" dirty="0">
                <a:latin typeface="Arial" pitchFamily="34" charset="0"/>
                <a:cs typeface="Arial" pitchFamily="34" charset="0"/>
              </a:rPr>
              <a:t> </a:t>
            </a:r>
            <a:r>
              <a:rPr lang="en-US" sz="2800" b="1" dirty="0" err="1">
                <a:latin typeface="Arial" pitchFamily="34" charset="0"/>
                <a:cs typeface="Arial" pitchFamily="34" charset="0"/>
              </a:rPr>
              <a:t>sempurna</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296537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a:spPr>
      <a:bodyPr rtlCol="0" anchor="ctr"/>
      <a:lstStyle>
        <a:defPPr algn="ctr">
          <a:defRPr>
            <a:no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18625</TotalTime>
  <Words>1306</Words>
  <Application>Microsoft Office PowerPoint</Application>
  <PresentationFormat>On-screen Show (4:3)</PresentationFormat>
  <Paragraphs>162</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KFGQPC Uthmanic Script HAFS</vt:lpstr>
      <vt:lpstr>Sakkal Majalla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JAIS_USER</dc:creator>
  <cp:lastModifiedBy>unitkhutbah jais</cp:lastModifiedBy>
  <cp:revision>810</cp:revision>
  <cp:lastPrinted>2023-11-02T05:30:36Z</cp:lastPrinted>
  <dcterms:created xsi:type="dcterms:W3CDTF">2018-08-10T02:45:29Z</dcterms:created>
  <dcterms:modified xsi:type="dcterms:W3CDTF">2023-11-02T07:19:22Z</dcterms:modified>
</cp:coreProperties>
</file>